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 id="384" r:id="rId135"/>
    <p:sldId id="385" r:id="rId136"/>
    <p:sldId id="386" r:id="rId137"/>
    <p:sldId id="387" r:id="rId138"/>
    <p:sldId id="388" r:id="rId139"/>
    <p:sldId id="389" r:id="rId140"/>
    <p:sldId id="390" r:id="rId141"/>
    <p:sldId id="391" r:id="rId142"/>
    <p:sldId id="392" r:id="rId143"/>
    <p:sldId id="393" r:id="rId144"/>
    <p:sldId id="394" r:id="rId145"/>
    <p:sldId id="395" r:id="rId146"/>
    <p:sldId id="396" r:id="rId147"/>
    <p:sldId id="397" r:id="rId148"/>
    <p:sldId id="398" r:id="rId149"/>
    <p:sldId id="399" r:id="rId150"/>
    <p:sldId id="400" r:id="rId151"/>
    <p:sldId id="401" r:id="rId152"/>
    <p:sldId id="402" r:id="rId153"/>
    <p:sldId id="403" r:id="rId154"/>
    <p:sldId id="404" r:id="rId155"/>
    <p:sldId id="405" r:id="rId156"/>
    <p:sldId id="406" r:id="rId157"/>
  </p:sldIdLst>
  <p:sldSz cy="5143500" cx="9144000"/>
  <p:notesSz cx="6858000" cy="9144000"/>
  <p:embeddedFontLst>
    <p:embeddedFont>
      <p:font typeface="Roboto"/>
      <p:regular r:id="rId158"/>
      <p:bold r:id="rId159"/>
      <p:italic r:id="rId160"/>
      <p:boldItalic r:id="rId161"/>
    </p:embeddedFont>
    <p:embeddedFont>
      <p:font typeface="Open Sans"/>
      <p:regular r:id="rId162"/>
      <p:bold r:id="rId163"/>
      <p:italic r:id="rId164"/>
      <p:boldItalic r:id="rId1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F462515-5A0E-4F3C-A102-AB080FFF3679}">
  <a:tblStyle styleId="{BF462515-5A0E-4F3C-A102-AB080FFF367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slide" Target="slides/slide144.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3.xml"/><Relationship Id="rId4" Type="http://schemas.openxmlformats.org/officeDocument/2006/relationships/tableStyles" Target="tableStyles.xml"/><Relationship Id="rId148" Type="http://schemas.openxmlformats.org/officeDocument/2006/relationships/slide" Target="slides/slide142.xml"/><Relationship Id="rId9" Type="http://schemas.openxmlformats.org/officeDocument/2006/relationships/slide" Target="slides/slide3.xml"/><Relationship Id="rId143" Type="http://schemas.openxmlformats.org/officeDocument/2006/relationships/slide" Target="slides/slide137.xml"/><Relationship Id="rId142" Type="http://schemas.openxmlformats.org/officeDocument/2006/relationships/slide" Target="slides/slide136.xml"/><Relationship Id="rId141" Type="http://schemas.openxmlformats.org/officeDocument/2006/relationships/slide" Target="slides/slide135.xml"/><Relationship Id="rId140" Type="http://schemas.openxmlformats.org/officeDocument/2006/relationships/slide" Target="slides/slide134.xml"/><Relationship Id="rId5" Type="http://schemas.openxmlformats.org/officeDocument/2006/relationships/slideMaster" Target="slideMasters/slideMaster1.xml"/><Relationship Id="rId147" Type="http://schemas.openxmlformats.org/officeDocument/2006/relationships/slide" Target="slides/slide141.xml"/><Relationship Id="rId6" Type="http://schemas.openxmlformats.org/officeDocument/2006/relationships/notesMaster" Target="notesMasters/notesMaster1.xml"/><Relationship Id="rId146" Type="http://schemas.openxmlformats.org/officeDocument/2006/relationships/slide" Target="slides/slide140.xml"/><Relationship Id="rId7" Type="http://schemas.openxmlformats.org/officeDocument/2006/relationships/slide" Target="slides/slide1.xml"/><Relationship Id="rId145" Type="http://schemas.openxmlformats.org/officeDocument/2006/relationships/slide" Target="slides/slide139.xml"/><Relationship Id="rId8" Type="http://schemas.openxmlformats.org/officeDocument/2006/relationships/slide" Target="slides/slide2.xml"/><Relationship Id="rId144" Type="http://schemas.openxmlformats.org/officeDocument/2006/relationships/slide" Target="slides/slide138.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slide" Target="slides/slide133.xml"/><Relationship Id="rId138" Type="http://schemas.openxmlformats.org/officeDocument/2006/relationships/slide" Target="slides/slide132.xml"/><Relationship Id="rId137" Type="http://schemas.openxmlformats.org/officeDocument/2006/relationships/slide" Target="slides/slide131.xml"/><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slide" Target="slides/slide130.xml"/><Relationship Id="rId135" Type="http://schemas.openxmlformats.org/officeDocument/2006/relationships/slide" Target="slides/slide129.xml"/><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165" Type="http://schemas.openxmlformats.org/officeDocument/2006/relationships/font" Target="fonts/OpenSans-boldItalic.fntdata"/><Relationship Id="rId69" Type="http://schemas.openxmlformats.org/officeDocument/2006/relationships/slide" Target="slides/slide63.xml"/><Relationship Id="rId164" Type="http://schemas.openxmlformats.org/officeDocument/2006/relationships/font" Target="fonts/OpenSans-italic.fntdata"/><Relationship Id="rId163" Type="http://schemas.openxmlformats.org/officeDocument/2006/relationships/font" Target="fonts/OpenSans-bold.fntdata"/><Relationship Id="rId162" Type="http://schemas.openxmlformats.org/officeDocument/2006/relationships/font" Target="fonts/OpenSans-regular.fntdata"/><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161" Type="http://schemas.openxmlformats.org/officeDocument/2006/relationships/font" Target="fonts/Roboto-boldItalic.fntdata"/><Relationship Id="rId54" Type="http://schemas.openxmlformats.org/officeDocument/2006/relationships/slide" Target="slides/slide48.xml"/><Relationship Id="rId160" Type="http://schemas.openxmlformats.org/officeDocument/2006/relationships/font" Target="fonts/Roboto-italic.fntdata"/><Relationship Id="rId57" Type="http://schemas.openxmlformats.org/officeDocument/2006/relationships/slide" Target="slides/slide51.xml"/><Relationship Id="rId56" Type="http://schemas.openxmlformats.org/officeDocument/2006/relationships/slide" Target="slides/slide50.xml"/><Relationship Id="rId159" Type="http://schemas.openxmlformats.org/officeDocument/2006/relationships/font" Target="fonts/Roboto-bold.fntdata"/><Relationship Id="rId59" Type="http://schemas.openxmlformats.org/officeDocument/2006/relationships/slide" Target="slides/slide53.xml"/><Relationship Id="rId154" Type="http://schemas.openxmlformats.org/officeDocument/2006/relationships/slide" Target="slides/slide148.xml"/><Relationship Id="rId58" Type="http://schemas.openxmlformats.org/officeDocument/2006/relationships/slide" Target="slides/slide52.xml"/><Relationship Id="rId153" Type="http://schemas.openxmlformats.org/officeDocument/2006/relationships/slide" Target="slides/slide147.xml"/><Relationship Id="rId152" Type="http://schemas.openxmlformats.org/officeDocument/2006/relationships/slide" Target="slides/slide146.xml"/><Relationship Id="rId151" Type="http://schemas.openxmlformats.org/officeDocument/2006/relationships/slide" Target="slides/slide145.xml"/><Relationship Id="rId158" Type="http://schemas.openxmlformats.org/officeDocument/2006/relationships/font" Target="fonts/Roboto-regular.fntdata"/><Relationship Id="rId157" Type="http://schemas.openxmlformats.org/officeDocument/2006/relationships/slide" Target="slides/slide151.xml"/><Relationship Id="rId156" Type="http://schemas.openxmlformats.org/officeDocument/2006/relationships/slide" Target="slides/slide150.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884a67583a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884a67583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a28a6978f4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a28a6978f4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8a04683a2d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8a04683a2d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6" name="Shape 716"/>
        <p:cNvGrpSpPr/>
        <p:nvPr/>
      </p:nvGrpSpPr>
      <p:grpSpPr>
        <a:xfrm>
          <a:off x="0" y="0"/>
          <a:ext cx="0" cy="0"/>
          <a:chOff x="0" y="0"/>
          <a:chExt cx="0" cy="0"/>
        </a:xfrm>
      </p:grpSpPr>
      <p:sp>
        <p:nvSpPr>
          <p:cNvPr id="717" name="Google Shape;717;ga28a6978f4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8" name="Google Shape;718;ga28a6978f4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8a04683a2d_0_1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8a04683a2d_0_1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8" name="Shape 728"/>
        <p:cNvGrpSpPr/>
        <p:nvPr/>
      </p:nvGrpSpPr>
      <p:grpSpPr>
        <a:xfrm>
          <a:off x="0" y="0"/>
          <a:ext cx="0" cy="0"/>
          <a:chOff x="0" y="0"/>
          <a:chExt cx="0" cy="0"/>
        </a:xfrm>
      </p:grpSpPr>
      <p:sp>
        <p:nvSpPr>
          <p:cNvPr id="729" name="Google Shape;729;g8a04683a2d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0" name="Google Shape;730;g8a04683a2d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8a04683a2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6" name="Google Shape;736;g8a04683a2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0" name="Shape 740"/>
        <p:cNvGrpSpPr/>
        <p:nvPr/>
      </p:nvGrpSpPr>
      <p:grpSpPr>
        <a:xfrm>
          <a:off x="0" y="0"/>
          <a:ext cx="0" cy="0"/>
          <a:chOff x="0" y="0"/>
          <a:chExt cx="0" cy="0"/>
        </a:xfrm>
      </p:grpSpPr>
      <p:sp>
        <p:nvSpPr>
          <p:cNvPr id="741" name="Google Shape;741;g8a04683a2d_0_1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2" name="Google Shape;742;g8a04683a2d_0_1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53893238e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8" name="Google Shape;748;g53893238e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a28a6978f4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4" name="Google Shape;754;ga28a6978f4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8a04683a2d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3" name="Google Shape;763;g8a04683a2d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b37088876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b37088876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7" name="Shape 767"/>
        <p:cNvGrpSpPr/>
        <p:nvPr/>
      </p:nvGrpSpPr>
      <p:grpSpPr>
        <a:xfrm>
          <a:off x="0" y="0"/>
          <a:ext cx="0" cy="0"/>
          <a:chOff x="0" y="0"/>
          <a:chExt cx="0" cy="0"/>
        </a:xfrm>
      </p:grpSpPr>
      <p:sp>
        <p:nvSpPr>
          <p:cNvPr id="768" name="Google Shape;768;g8fbba1c365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9" name="Google Shape;769;g8fbba1c365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4" name="Shape 774"/>
        <p:cNvGrpSpPr/>
        <p:nvPr/>
      </p:nvGrpSpPr>
      <p:grpSpPr>
        <a:xfrm>
          <a:off x="0" y="0"/>
          <a:ext cx="0" cy="0"/>
          <a:chOff x="0" y="0"/>
          <a:chExt cx="0" cy="0"/>
        </a:xfrm>
      </p:grpSpPr>
      <p:sp>
        <p:nvSpPr>
          <p:cNvPr id="775" name="Google Shape;775;g8fbba1c36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6" name="Google Shape;776;g8fbba1c36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1" name="Shape 781"/>
        <p:cNvGrpSpPr/>
        <p:nvPr/>
      </p:nvGrpSpPr>
      <p:grpSpPr>
        <a:xfrm>
          <a:off x="0" y="0"/>
          <a:ext cx="0" cy="0"/>
          <a:chOff x="0" y="0"/>
          <a:chExt cx="0" cy="0"/>
        </a:xfrm>
      </p:grpSpPr>
      <p:sp>
        <p:nvSpPr>
          <p:cNvPr id="782" name="Google Shape;782;g8ac2d3a11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3" name="Google Shape;783;g8ac2d3a11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0" name="Shape 790"/>
        <p:cNvGrpSpPr/>
        <p:nvPr/>
      </p:nvGrpSpPr>
      <p:grpSpPr>
        <a:xfrm>
          <a:off x="0" y="0"/>
          <a:ext cx="0" cy="0"/>
          <a:chOff x="0" y="0"/>
          <a:chExt cx="0" cy="0"/>
        </a:xfrm>
      </p:grpSpPr>
      <p:sp>
        <p:nvSpPr>
          <p:cNvPr id="791" name="Google Shape;791;g8ad61821f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2" name="Google Shape;792;g8ad61821f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cc16da9f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cc16da9f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3" name="Shape 803"/>
        <p:cNvGrpSpPr/>
        <p:nvPr/>
      </p:nvGrpSpPr>
      <p:grpSpPr>
        <a:xfrm>
          <a:off x="0" y="0"/>
          <a:ext cx="0" cy="0"/>
          <a:chOff x="0" y="0"/>
          <a:chExt cx="0" cy="0"/>
        </a:xfrm>
      </p:grpSpPr>
      <p:sp>
        <p:nvSpPr>
          <p:cNvPr id="804" name="Google Shape;804;g8fbba1c3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5" name="Google Shape;805;g8fbba1c3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8fbba1c365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8fbba1c365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8ad61821f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7" name="Google Shape;817;g8ad61821f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8ad61821f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8ad61821f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8ad61821f7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4" name="Google Shape;834;g8ad61821f7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884a67583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884a67583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8ad61821f7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1" name="Google Shape;841;g8ad61821f7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7" name="Shape 847"/>
        <p:cNvGrpSpPr/>
        <p:nvPr/>
      </p:nvGrpSpPr>
      <p:grpSpPr>
        <a:xfrm>
          <a:off x="0" y="0"/>
          <a:ext cx="0" cy="0"/>
          <a:chOff x="0" y="0"/>
          <a:chExt cx="0" cy="0"/>
        </a:xfrm>
      </p:grpSpPr>
      <p:sp>
        <p:nvSpPr>
          <p:cNvPr id="848" name="Google Shape;848;gcc16da9fa9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9" name="Google Shape;849;gcc16da9fa9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5" name="Shape 855"/>
        <p:cNvGrpSpPr/>
        <p:nvPr/>
      </p:nvGrpSpPr>
      <p:grpSpPr>
        <a:xfrm>
          <a:off x="0" y="0"/>
          <a:ext cx="0" cy="0"/>
          <a:chOff x="0" y="0"/>
          <a:chExt cx="0" cy="0"/>
        </a:xfrm>
      </p:grpSpPr>
      <p:sp>
        <p:nvSpPr>
          <p:cNvPr id="856" name="Google Shape;856;g8ad61821f7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7" name="Google Shape;857;g8ad61821f7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1" name="Shape 861"/>
        <p:cNvGrpSpPr/>
        <p:nvPr/>
      </p:nvGrpSpPr>
      <p:grpSpPr>
        <a:xfrm>
          <a:off x="0" y="0"/>
          <a:ext cx="0" cy="0"/>
          <a:chOff x="0" y="0"/>
          <a:chExt cx="0" cy="0"/>
        </a:xfrm>
      </p:grpSpPr>
      <p:sp>
        <p:nvSpPr>
          <p:cNvPr id="862" name="Google Shape;862;g8ad61821f7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3" name="Google Shape;863;g8ad61821f7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8ad61821f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9" name="Google Shape;869;g8ad61821f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3" name="Shape 873"/>
        <p:cNvGrpSpPr/>
        <p:nvPr/>
      </p:nvGrpSpPr>
      <p:grpSpPr>
        <a:xfrm>
          <a:off x="0" y="0"/>
          <a:ext cx="0" cy="0"/>
          <a:chOff x="0" y="0"/>
          <a:chExt cx="0" cy="0"/>
        </a:xfrm>
      </p:grpSpPr>
      <p:sp>
        <p:nvSpPr>
          <p:cNvPr id="874" name="Google Shape;874;g8fbba1c365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5" name="Google Shape;875;g8fbba1c365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9" name="Shape 879"/>
        <p:cNvGrpSpPr/>
        <p:nvPr/>
      </p:nvGrpSpPr>
      <p:grpSpPr>
        <a:xfrm>
          <a:off x="0" y="0"/>
          <a:ext cx="0" cy="0"/>
          <a:chOff x="0" y="0"/>
          <a:chExt cx="0" cy="0"/>
        </a:xfrm>
      </p:grpSpPr>
      <p:sp>
        <p:nvSpPr>
          <p:cNvPr id="880" name="Google Shape;880;g967394f91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1" name="Google Shape;881;g967394f9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6" name="Shape 886"/>
        <p:cNvGrpSpPr/>
        <p:nvPr/>
      </p:nvGrpSpPr>
      <p:grpSpPr>
        <a:xfrm>
          <a:off x="0" y="0"/>
          <a:ext cx="0" cy="0"/>
          <a:chOff x="0" y="0"/>
          <a:chExt cx="0" cy="0"/>
        </a:xfrm>
      </p:grpSpPr>
      <p:sp>
        <p:nvSpPr>
          <p:cNvPr id="887" name="Google Shape;887;gcc16da9fa9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8" name="Google Shape;888;gcc16da9fa9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bcd6a3c3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bcd6a3c3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8fbba1c36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8fbba1c36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884a67583a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884a67583a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cc16da9fa9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cc16da9fa9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4" name="Shape 914"/>
        <p:cNvGrpSpPr/>
        <p:nvPr/>
      </p:nvGrpSpPr>
      <p:grpSpPr>
        <a:xfrm>
          <a:off x="0" y="0"/>
          <a:ext cx="0" cy="0"/>
          <a:chOff x="0" y="0"/>
          <a:chExt cx="0" cy="0"/>
        </a:xfrm>
      </p:grpSpPr>
      <p:sp>
        <p:nvSpPr>
          <p:cNvPr id="915" name="Google Shape;915;ga28a6978f4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6" name="Google Shape;916;ga28a6978f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0" name="Shape 920"/>
        <p:cNvGrpSpPr/>
        <p:nvPr/>
      </p:nvGrpSpPr>
      <p:grpSpPr>
        <a:xfrm>
          <a:off x="0" y="0"/>
          <a:ext cx="0" cy="0"/>
          <a:chOff x="0" y="0"/>
          <a:chExt cx="0" cy="0"/>
        </a:xfrm>
      </p:grpSpPr>
      <p:sp>
        <p:nvSpPr>
          <p:cNvPr id="921" name="Google Shape;921;gbc9c52fa38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2" name="Google Shape;922;gbc9c52fa38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5" name="Shape 925"/>
        <p:cNvGrpSpPr/>
        <p:nvPr/>
      </p:nvGrpSpPr>
      <p:grpSpPr>
        <a:xfrm>
          <a:off x="0" y="0"/>
          <a:ext cx="0" cy="0"/>
          <a:chOff x="0" y="0"/>
          <a:chExt cx="0" cy="0"/>
        </a:xfrm>
      </p:grpSpPr>
      <p:sp>
        <p:nvSpPr>
          <p:cNvPr id="926" name="Google Shape;926;g8ad61821f7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7" name="Google Shape;927;g8ad61821f7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g8ad61821f7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5" name="Google Shape;935;g8ad61821f7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3" name="Shape 943"/>
        <p:cNvGrpSpPr/>
        <p:nvPr/>
      </p:nvGrpSpPr>
      <p:grpSpPr>
        <a:xfrm>
          <a:off x="0" y="0"/>
          <a:ext cx="0" cy="0"/>
          <a:chOff x="0" y="0"/>
          <a:chExt cx="0" cy="0"/>
        </a:xfrm>
      </p:grpSpPr>
      <p:sp>
        <p:nvSpPr>
          <p:cNvPr id="944" name="Google Shape;944;g8ad61821f7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5" name="Google Shape;945;g8ad61821f7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b57fbfa31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4" name="Google Shape;954;gb57fbfa31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9" name="Shape 959"/>
        <p:cNvGrpSpPr/>
        <p:nvPr/>
      </p:nvGrpSpPr>
      <p:grpSpPr>
        <a:xfrm>
          <a:off x="0" y="0"/>
          <a:ext cx="0" cy="0"/>
          <a:chOff x="0" y="0"/>
          <a:chExt cx="0" cy="0"/>
        </a:xfrm>
      </p:grpSpPr>
      <p:sp>
        <p:nvSpPr>
          <p:cNvPr id="960" name="Google Shape;960;g8fbba1c365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1" name="Google Shape;961;g8fbba1c365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6" name="Shape 966"/>
        <p:cNvGrpSpPr/>
        <p:nvPr/>
      </p:nvGrpSpPr>
      <p:grpSpPr>
        <a:xfrm>
          <a:off x="0" y="0"/>
          <a:ext cx="0" cy="0"/>
          <a:chOff x="0" y="0"/>
          <a:chExt cx="0" cy="0"/>
        </a:xfrm>
      </p:grpSpPr>
      <p:sp>
        <p:nvSpPr>
          <p:cNvPr id="967" name="Google Shape;967;g8fbba1c36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8" name="Google Shape;968;g8fbba1c36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8fbba1c36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8fbba1c36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884a67583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884a67583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bc9c52fa38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bc9c52fa38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8" name="Shape 988"/>
        <p:cNvGrpSpPr/>
        <p:nvPr/>
      </p:nvGrpSpPr>
      <p:grpSpPr>
        <a:xfrm>
          <a:off x="0" y="0"/>
          <a:ext cx="0" cy="0"/>
          <a:chOff x="0" y="0"/>
          <a:chExt cx="0" cy="0"/>
        </a:xfrm>
      </p:grpSpPr>
      <p:sp>
        <p:nvSpPr>
          <p:cNvPr id="989" name="Google Shape;989;ga00c9dd81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0" name="Google Shape;990;ga00c9dd81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8ad61821f7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5" name="Google Shape;995;g8ad61821f7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a28a6978f4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2" name="Google Shape;1002;ga28a6978f4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8ad61821f7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8" name="Google Shape;1008;g8ad61821f7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8ad61821f7_0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5" name="Google Shape;1015;g8ad61821f7_0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a00c9dd81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2" name="Google Shape;1022;ga00c9dd81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7" name="Shape 1027"/>
        <p:cNvGrpSpPr/>
        <p:nvPr/>
      </p:nvGrpSpPr>
      <p:grpSpPr>
        <a:xfrm>
          <a:off x="0" y="0"/>
          <a:ext cx="0" cy="0"/>
          <a:chOff x="0" y="0"/>
          <a:chExt cx="0" cy="0"/>
        </a:xfrm>
      </p:grpSpPr>
      <p:sp>
        <p:nvSpPr>
          <p:cNvPr id="1028" name="Google Shape;1028;g8fdbb6183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9" name="Google Shape;1029;g8fdbb6183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8fdbb6183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8fdbb6183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8fdbb6183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3" name="Google Shape;1043;g8fdbb6183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8a969b4ec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8a969b4ec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8fdbb6183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0" name="Google Shape;1050;g8fdbb6183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5" name="Shape 1055"/>
        <p:cNvGrpSpPr/>
        <p:nvPr/>
      </p:nvGrpSpPr>
      <p:grpSpPr>
        <a:xfrm>
          <a:off x="0" y="0"/>
          <a:ext cx="0" cy="0"/>
          <a:chOff x="0" y="0"/>
          <a:chExt cx="0" cy="0"/>
        </a:xfrm>
      </p:grpSpPr>
      <p:sp>
        <p:nvSpPr>
          <p:cNvPr id="1056" name="Google Shape;1056;g8adcbd5b5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7" name="Google Shape;1057;g8adcbd5b5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93fa9b33e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93fa9b33e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b63888a9bb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b63888a9bb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885a063c9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885a063c9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b63888a9bb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b63888a9bb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865940aaf6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865940aaf6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b63888a9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b63888a9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b63888a9b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b63888a9b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b63888a9bb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b63888a9bb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b63888a9b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b63888a9b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b63888a9bb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b63888a9bb_0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b63888a9bb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b63888a9bb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85a063c9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885a063c9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885a063c9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885a063c9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b63888a9b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4" name="Google Shape;264;gb63888a9b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b63888a9b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b63888a9b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865940aaf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865940aaf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b63888a9bb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b63888a9bb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3" name="Shape 283"/>
        <p:cNvGrpSpPr/>
        <p:nvPr/>
      </p:nvGrpSpPr>
      <p:grpSpPr>
        <a:xfrm>
          <a:off x="0" y="0"/>
          <a:ext cx="0" cy="0"/>
          <a:chOff x="0" y="0"/>
          <a:chExt cx="0" cy="0"/>
        </a:xfrm>
      </p:grpSpPr>
      <p:sp>
        <p:nvSpPr>
          <p:cNvPr id="284" name="Google Shape;284;g885a063c9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5" name="Google Shape;285;g885a063c9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885a063c93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2" name="Google Shape;292;g885a063c93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885a063c9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885a063c9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af85ef045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af85ef045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885a063c93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3" name="Google Shape;313;g885a063c93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885a063c93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885a063c93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885a063c93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885a063c93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8f8844f7d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6" name="Google Shape;336;g8f8844f7d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8a969b4ec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2" name="Google Shape;342;g8a969b4ec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865940aaf6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865940aaf6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8a969b4ec8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8a969b4ec8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8a969b4ec8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8a969b4ec8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893a63066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893a63066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893a63066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893a63066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893a63066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893a63066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893a630665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3" name="Google Shape;383;g893a630665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893a630665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893a630665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893a630665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893a630665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893a630665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893a630665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g893a630665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893a630665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8fdbb6183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8fdbb6183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a569957c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a569957c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893a63066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893a63066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893a630665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893a630665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8a04683a2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6" name="Google Shape;436;g8a04683a2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8a04683a2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8a04683a2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8a04683a2d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8a04683a2d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gb39136f2ef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3" name="Google Shape;453;gb39136f2ef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cb00f7b960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8" name="Google Shape;458;gcb00f7b960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ae3b12d59d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ae3b12d59d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8a04683a2d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8a04683a2d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884a6758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884a6758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8a04683a2d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8a04683a2d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a6f723ead7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a6f723ead7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99ee700b48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99ee700b48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8a04683a2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8a04683a2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8a04683a2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8a04683a2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8a04683a2d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8a04683a2d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8a04683a2d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8a04683a2d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8a04683a2d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8a04683a2d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8a04683a2d_0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8a04683a2d_0_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8a04683a2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7" name="Google Shape;527;g8a04683a2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9e8ac9b35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9e8ac9b35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8a04683a2d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8a04683a2d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6" name="Shape 536"/>
        <p:cNvGrpSpPr/>
        <p:nvPr/>
      </p:nvGrpSpPr>
      <p:grpSpPr>
        <a:xfrm>
          <a:off x="0" y="0"/>
          <a:ext cx="0" cy="0"/>
          <a:chOff x="0" y="0"/>
          <a:chExt cx="0" cy="0"/>
        </a:xfrm>
      </p:grpSpPr>
      <p:sp>
        <p:nvSpPr>
          <p:cNvPr id="537" name="Google Shape;537;ga6f723ead7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8" name="Google Shape;538;ga6f723ead7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b7d58c973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b7d58c973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b7d58c9731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b7d58c9731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b977f962b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6" name="Google Shape;556;gb977f962b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8a04683a2d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8a04683a2d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a71e05860c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a71e05860c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g8a04683a2d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3" name="Google Shape;573;g8a04683a2d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bb451b729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9" name="Google Shape;579;gbb451b729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8a04683a2d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5" name="Google Shape;585;g8a04683a2d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84a67583a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84a67583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a6f723ead7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a6f723ead7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d52ed3ef0d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d52ed3ef0d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g8a04683a2d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1" name="Google Shape;601;g8a04683a2d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5" name="Shape 605"/>
        <p:cNvGrpSpPr/>
        <p:nvPr/>
      </p:nvGrpSpPr>
      <p:grpSpPr>
        <a:xfrm>
          <a:off x="0" y="0"/>
          <a:ext cx="0" cy="0"/>
          <a:chOff x="0" y="0"/>
          <a:chExt cx="0" cy="0"/>
        </a:xfrm>
      </p:grpSpPr>
      <p:sp>
        <p:nvSpPr>
          <p:cNvPr id="606" name="Google Shape;606;ga71e05860c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7" name="Google Shape;607;ga71e05860c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a71e05860c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2" name="Google Shape;612;ga71e05860c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d52ed3ef0d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7" name="Google Shape;617;gd52ed3ef0d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ga71e05860c_0_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3" name="Google Shape;623;ga71e05860c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a71e05860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9" name="Google Shape;629;ga71e05860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g8fdbb6183d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5" name="Google Shape;635;g8fdbb6183d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a71e05860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a71e05860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884a67583a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884a67583a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a71e05860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a71e05860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ga71e05860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1" name="Google Shape;651;ga71e05860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bc9c52fa38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bc9c52fa38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8a04683a2d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8a04683a2d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7" name="Shape 667"/>
        <p:cNvGrpSpPr/>
        <p:nvPr/>
      </p:nvGrpSpPr>
      <p:grpSpPr>
        <a:xfrm>
          <a:off x="0" y="0"/>
          <a:ext cx="0" cy="0"/>
          <a:chOff x="0" y="0"/>
          <a:chExt cx="0" cy="0"/>
        </a:xfrm>
      </p:grpSpPr>
      <p:sp>
        <p:nvSpPr>
          <p:cNvPr id="668" name="Google Shape;668;gbc9c52fa38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9" name="Google Shape;669;gbc9c52fa38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8a04683a2d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8a04683a2d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8a04683a2d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8a04683a2d_0_1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8a04683a2d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8a04683a2d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1" name="Shape 691"/>
        <p:cNvGrpSpPr/>
        <p:nvPr/>
      </p:nvGrpSpPr>
      <p:grpSpPr>
        <a:xfrm>
          <a:off x="0" y="0"/>
          <a:ext cx="0" cy="0"/>
          <a:chOff x="0" y="0"/>
          <a:chExt cx="0" cy="0"/>
        </a:xfrm>
      </p:grpSpPr>
      <p:sp>
        <p:nvSpPr>
          <p:cNvPr id="692" name="Google Shape;692;g8a04683a2d_0_1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3" name="Google Shape;693;g8a04683a2d_0_1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8a04683a2d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8a04683a2d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2.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1.xml"/><Relationship Id="rId3" Type="http://schemas.openxmlformats.org/officeDocument/2006/relationships/image" Target="../media/image2.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22.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3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23.jpg"/><Relationship Id="rId4" Type="http://schemas.openxmlformats.org/officeDocument/2006/relationships/image" Target="../media/image26.jpg"/><Relationship Id="rId5" Type="http://schemas.openxmlformats.org/officeDocument/2006/relationships/image" Target="../media/image21.jpg"/><Relationship Id="rId6" Type="http://schemas.openxmlformats.org/officeDocument/2006/relationships/image" Target="../media/image58.jpg"/><Relationship Id="rId7" Type="http://schemas.openxmlformats.org/officeDocument/2006/relationships/image" Target="../media/image2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2.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2.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51.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image" Target="../media/image57.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image" Target="../media/image37.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2.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2.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27.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29.jpg"/><Relationship Id="rId4" Type="http://schemas.openxmlformats.org/officeDocument/2006/relationships/image" Target="../media/image28.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6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39.jp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52.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41.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image" Target="../media/image45.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42.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2.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53.jp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54.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55.jp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59.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hyperlink" Target="https://find-energy-certificate.digital.communities.gov.uk/"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2.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3.xml"/><Relationship Id="rId3" Type="http://schemas.openxmlformats.org/officeDocument/2006/relationships/image" Target="../media/image61.png"/><Relationship Id="rId4" Type="http://schemas.openxmlformats.org/officeDocument/2006/relationships/image" Target="../media/image2.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4.xml"/><Relationship Id="rId3" Type="http://schemas.openxmlformats.org/officeDocument/2006/relationships/image" Target="../media/image56.jpg"/><Relationship Id="rId4" Type="http://schemas.openxmlformats.org/officeDocument/2006/relationships/hyperlink" Target="https://www.flickr.com/photos/julianb/" TargetMode="External"/><Relationship Id="rId5" Type="http://schemas.openxmlformats.org/officeDocument/2006/relationships/image" Target="../media/image50.jpg"/><Relationship Id="rId6" Type="http://schemas.openxmlformats.org/officeDocument/2006/relationships/hyperlink" Target="https://www.flickr.com/photos/a10/"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5.xml"/><Relationship Id="rId3" Type="http://schemas.openxmlformats.org/officeDocument/2006/relationships/image" Target="../media/image2.jpg"/><Relationship Id="rId4" Type="http://schemas.openxmlformats.org/officeDocument/2006/relationships/hyperlink" Target="https://www.flickr.com/photos/julianb/" TargetMode="External"/><Relationship Id="rId5" Type="http://schemas.openxmlformats.org/officeDocument/2006/relationships/image" Target="../media/image44.jp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6.xml"/><Relationship Id="rId3" Type="http://schemas.openxmlformats.org/officeDocument/2006/relationships/image" Target="../media/image2.jpg"/><Relationship Id="rId4" Type="http://schemas.openxmlformats.org/officeDocument/2006/relationships/hyperlink" Target="https://www.flickr.com/photos/julianb/" TargetMode="External"/><Relationship Id="rId5" Type="http://schemas.openxmlformats.org/officeDocument/2006/relationships/hyperlink" Target="http://www.youtube.com/watch?v=HsFFJTB16N0" TargetMode="External"/><Relationship Id="rId6" Type="http://schemas.openxmlformats.org/officeDocument/2006/relationships/image" Target="../media/image47.jp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7.xml"/><Relationship Id="rId3" Type="http://schemas.openxmlformats.org/officeDocument/2006/relationships/hyperlink" Target="https://www.flickr.com/photos/julianb/"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8.xml"/><Relationship Id="rId3" Type="http://schemas.openxmlformats.org/officeDocument/2006/relationships/hyperlink" Target="https://www.flickr.com/photos/julianb/" TargetMode="Externa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9.xml"/><Relationship Id="rId3" Type="http://schemas.openxmlformats.org/officeDocument/2006/relationships/hyperlink" Target="https://www.flickr.com/photos/julianb/" TargetMode="Externa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jp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0.xml"/><Relationship Id="rId3" Type="http://schemas.openxmlformats.org/officeDocument/2006/relationships/hyperlink" Target="mailto:philip.beardmore@gmail.com" TargetMode="External"/><Relationship Id="rId4" Type="http://schemas.openxmlformats.org/officeDocument/2006/relationships/image" Target="../media/image2.jp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1.xml"/><Relationship Id="rId3" Type="http://schemas.openxmlformats.org/officeDocument/2006/relationships/hyperlink" Target="http://www.youtube.com/watch?v=Yk4CqXyVjnA" TargetMode="External"/><Relationship Id="rId4" Type="http://schemas.openxmlformats.org/officeDocument/2006/relationships/image" Target="../media/image48.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2.xml"/><Relationship Id="rId3" Type="http://schemas.openxmlformats.org/officeDocument/2006/relationships/image" Target="../media/image2.jp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3.xml"/><Relationship Id="rId3" Type="http://schemas.openxmlformats.org/officeDocument/2006/relationships/image" Target="../media/image2.jp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4.xml"/><Relationship Id="rId3" Type="http://schemas.openxmlformats.org/officeDocument/2006/relationships/image" Target="../media/image2.jp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5.xml"/><Relationship Id="rId3" Type="http://schemas.openxmlformats.org/officeDocument/2006/relationships/image" Target="../media/image2.jp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6.xml"/><Relationship Id="rId3" Type="http://schemas.openxmlformats.org/officeDocument/2006/relationships/hyperlink" Target="https://docs.google.com/spreadsheets/d/16yyIImuAxHLzetS6DAUNMnf9AsNwUBeD2SOIj_BFV-4/edit?usp=sharing" TargetMode="External"/><Relationship Id="rId4" Type="http://schemas.openxmlformats.org/officeDocument/2006/relationships/image" Target="../media/image2.jp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2.jp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8.xml"/><Relationship Id="rId3" Type="http://schemas.openxmlformats.org/officeDocument/2006/relationships/image" Target="../media/image2.jp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9.xml"/><Relationship Id="rId3" Type="http://schemas.openxmlformats.org/officeDocument/2006/relationships/image" Target="../media/image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jpg"/><Relationship Id="rId4" Type="http://schemas.openxmlformats.org/officeDocument/2006/relationships/hyperlink" Target="https://docs.google.com/document/d/1mMNwUP--Mt4LJNfxKnezAjCQEIsITv5Y1ODF_37s3VI/edit?usp=sharing" TargetMode="Externa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0.xml"/><Relationship Id="rId3" Type="http://schemas.openxmlformats.org/officeDocument/2006/relationships/image" Target="../media/image2.jp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1.xml"/><Relationship Id="rId3" Type="http://schemas.openxmlformats.org/officeDocument/2006/relationships/hyperlink" Target="mailto:philip.beardmore@gmail.com" TargetMode="External"/><Relationship Id="rId4" Type="http://schemas.openxmlformats.org/officeDocument/2006/relationships/image" Target="../media/image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mailto:philip.beardmore@gmail.com" TargetMode="External"/><Relationship Id="rId4" Type="http://schemas.openxmlformats.org/officeDocument/2006/relationships/hyperlink" Target="https://energyconfidence.co.uk/8rh2" TargetMode="External"/><Relationship Id="rId5" Type="http://schemas.openxmlformats.org/officeDocument/2006/relationships/hyperlink" Target="https://forms.gle/pxp2bFZ2VTWhT9Sz5" TargetMode="External"/><Relationship Id="rId6"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4.png"/><Relationship Id="rId5" Type="http://schemas.openxmlformats.org/officeDocument/2006/relationships/image" Target="../media/image1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2.jpg"/><Relationship Id="rId4" Type="http://schemas.openxmlformats.org/officeDocument/2006/relationships/hyperlink" Target="https://www.findmysupplier.energy/"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jpg"/><Relationship Id="rId4" Type="http://schemas.openxmlformats.org/officeDocument/2006/relationships/hyperlink" Target="https://www.ofgem.gov.uk/gas/distribution-networks/connections-and-competition/independent-gas-transporters"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1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hyperlink" Target="https://www.citizensadvice.org.uk/consumer/template-letters/letters/energy/complain-to-a-supplier-about-back-billing/" TargetMode="External"/><Relationship Id="rId4" Type="http://schemas.openxmlformats.org/officeDocument/2006/relationships/image" Target="../media/image2.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2.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www.youtube.com/watch?v=DpJOKcgzXV0" TargetMode="External"/><Relationship Id="rId4" Type="http://schemas.openxmlformats.org/officeDocument/2006/relationships/image" Target="../media/image5.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www.youtube.com/watch?v=FDJ1lhTvEgU" TargetMode="External"/><Relationship Id="rId4" Type="http://schemas.openxmlformats.org/officeDocument/2006/relationships/image" Target="../media/image3.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2.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0.jpg"/><Relationship Id="rId4" Type="http://schemas.openxmlformats.org/officeDocument/2006/relationships/image" Target="../media/image20.jpg"/><Relationship Id="rId5" Type="http://schemas.openxmlformats.org/officeDocument/2006/relationships/hyperlink" Target="https://commons.wikimedia.org/w/index.php?curid=33132962"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2.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2.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2.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2.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www.youtube.com/watch?v=yWQtiK4_3f4" TargetMode="External"/><Relationship Id="rId4" Type="http://schemas.openxmlformats.org/officeDocument/2006/relationships/image" Target="../media/image1.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hyperlink" Target="http://www.youtube.com/watch?v=nXnm77TyAGM" TargetMode="External"/><Relationship Id="rId4" Type="http://schemas.openxmlformats.org/officeDocument/2006/relationships/image" Target="../media/image7.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 Id="rId3" Type="http://schemas.openxmlformats.org/officeDocument/2006/relationships/image" Target="../media/image2.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43.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2.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2.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2.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2.jp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hyperlink" Target="http://www.youtube.com/watch?v=U5eiffZvSoQ" TargetMode="External"/><Relationship Id="rId4" Type="http://schemas.openxmlformats.org/officeDocument/2006/relationships/image" Target="../media/image8.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2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hyperlink" Target="http://www.youtube.com/watch?v=g1M5-FWECUk" TargetMode="External"/><Relationship Id="rId4" Type="http://schemas.openxmlformats.org/officeDocument/2006/relationships/image" Target="../media/image11.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6.xml"/><Relationship Id="rId3" Type="http://schemas.openxmlformats.org/officeDocument/2006/relationships/image" Target="../media/image12.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2.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3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4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2.xml"/><Relationship Id="rId3" Type="http://schemas.openxmlformats.org/officeDocument/2006/relationships/image" Target="../media/image2.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2.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2.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2.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2.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2.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9.xml"/><Relationship Id="rId3"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Helping people in fuel poverty</a:t>
            </a:r>
            <a:endParaRPr/>
          </a:p>
        </p:txBody>
      </p:sp>
      <p:sp>
        <p:nvSpPr>
          <p:cNvPr id="55" name="Google Shape;55;p13"/>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 community workers and volunteers</a:t>
            </a:r>
            <a:endParaRPr/>
          </a:p>
        </p:txBody>
      </p:sp>
      <p:pic>
        <p:nvPicPr>
          <p:cNvPr id="56" name="Google Shape;56;p13"/>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p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causes and effects of fuel poverty</a:t>
            </a:r>
            <a:r>
              <a:rPr lang="en"/>
              <a:t> </a:t>
            </a:r>
            <a:endParaRPr/>
          </a:p>
        </p:txBody>
      </p:sp>
      <p:pic>
        <p:nvPicPr>
          <p:cNvPr id="117" name="Google Shape;117;p22"/>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18" name="Google Shape;118;p22"/>
          <p:cNvSpPr txBox="1"/>
          <p:nvPr/>
        </p:nvSpPr>
        <p:spPr>
          <a:xfrm>
            <a:off x="414150" y="1184450"/>
            <a:ext cx="3801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Causes of fuel poverty</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en" sz="1800"/>
              <a:t>Inefficient buildings and appliances</a:t>
            </a:r>
            <a:endParaRPr sz="1800"/>
          </a:p>
          <a:p>
            <a:pPr indent="0" lvl="0" marL="0" rtl="0" algn="l">
              <a:spcBef>
                <a:spcPts val="0"/>
              </a:spcBef>
              <a:spcAft>
                <a:spcPts val="0"/>
              </a:spcAft>
              <a:buNone/>
            </a:pPr>
            <a:r>
              <a:rPr lang="en" sz="1800"/>
              <a:t>Consumer behaviour</a:t>
            </a:r>
            <a:endParaRPr sz="1800"/>
          </a:p>
          <a:p>
            <a:pPr indent="0" lvl="0" marL="0" rtl="0" algn="l">
              <a:spcBef>
                <a:spcPts val="0"/>
              </a:spcBef>
              <a:spcAft>
                <a:spcPts val="0"/>
              </a:spcAft>
              <a:buNone/>
            </a:pPr>
            <a:r>
              <a:rPr lang="en" sz="1800"/>
              <a:t>Low income</a:t>
            </a:r>
            <a:endParaRPr sz="1800"/>
          </a:p>
          <a:p>
            <a:pPr indent="0" lvl="0" marL="0" rtl="0" algn="l">
              <a:spcBef>
                <a:spcPts val="0"/>
              </a:spcBef>
              <a:spcAft>
                <a:spcPts val="0"/>
              </a:spcAft>
              <a:buNone/>
            </a:pPr>
            <a:r>
              <a:rPr lang="en" sz="1800"/>
              <a:t>Tariff and payment method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b="1" sz="1800"/>
          </a:p>
        </p:txBody>
      </p:sp>
      <p:sp>
        <p:nvSpPr>
          <p:cNvPr id="119" name="Google Shape;119;p22"/>
          <p:cNvSpPr txBox="1"/>
          <p:nvPr/>
        </p:nvSpPr>
        <p:spPr>
          <a:xfrm>
            <a:off x="4630250" y="1071750"/>
            <a:ext cx="3801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t>Solutions to fuel poverty</a:t>
            </a:r>
            <a:endParaRPr b="1" sz="2000"/>
          </a:p>
          <a:p>
            <a:pPr indent="0" lvl="0" marL="0" rtl="0" algn="l">
              <a:spcBef>
                <a:spcPts val="0"/>
              </a:spcBef>
              <a:spcAft>
                <a:spcPts val="0"/>
              </a:spcAft>
              <a:buNone/>
            </a:pPr>
            <a:r>
              <a:t/>
            </a:r>
            <a:endParaRPr b="1" sz="2000"/>
          </a:p>
          <a:p>
            <a:pPr indent="0" lvl="0" marL="0" rtl="0" algn="l">
              <a:spcBef>
                <a:spcPts val="0"/>
              </a:spcBef>
              <a:spcAft>
                <a:spcPts val="0"/>
              </a:spcAft>
              <a:buNone/>
            </a:pPr>
            <a:r>
              <a:rPr lang="en" sz="2000">
                <a:solidFill>
                  <a:srgbClr val="0000FF"/>
                </a:solidFill>
              </a:rPr>
              <a:t>Energy efficiency improvements</a:t>
            </a:r>
            <a:endParaRPr sz="2000">
              <a:solidFill>
                <a:srgbClr val="0000FF"/>
              </a:solidFill>
            </a:endParaRPr>
          </a:p>
          <a:p>
            <a:pPr indent="0" lvl="0" marL="0" rtl="0" algn="l">
              <a:spcBef>
                <a:spcPts val="0"/>
              </a:spcBef>
              <a:spcAft>
                <a:spcPts val="0"/>
              </a:spcAft>
              <a:buNone/>
            </a:pPr>
            <a:r>
              <a:rPr lang="en" sz="2000">
                <a:solidFill>
                  <a:srgbClr val="0000FF"/>
                </a:solidFill>
              </a:rPr>
              <a:t>Energy advice</a:t>
            </a:r>
            <a:endParaRPr sz="2000">
              <a:solidFill>
                <a:srgbClr val="0000FF"/>
              </a:solidFill>
            </a:endParaRPr>
          </a:p>
          <a:p>
            <a:pPr indent="0" lvl="0" marL="0" rtl="0" algn="l">
              <a:spcBef>
                <a:spcPts val="0"/>
              </a:spcBef>
              <a:spcAft>
                <a:spcPts val="0"/>
              </a:spcAft>
              <a:buNone/>
            </a:pPr>
            <a:r>
              <a:rPr lang="en" sz="2000">
                <a:solidFill>
                  <a:srgbClr val="0000FF"/>
                </a:solidFill>
              </a:rPr>
              <a:t>Income maximisation</a:t>
            </a:r>
            <a:endParaRPr sz="2000">
              <a:solidFill>
                <a:srgbClr val="0000FF"/>
              </a:solidFill>
            </a:endParaRPr>
          </a:p>
          <a:p>
            <a:pPr indent="0" lvl="0" marL="0" rtl="0" algn="l">
              <a:spcBef>
                <a:spcPts val="0"/>
              </a:spcBef>
              <a:spcAft>
                <a:spcPts val="0"/>
              </a:spcAft>
              <a:buNone/>
            </a:pPr>
            <a:r>
              <a:rPr lang="en" sz="2000">
                <a:solidFill>
                  <a:srgbClr val="0000FF"/>
                </a:solidFill>
              </a:rPr>
              <a:t>Tariff advice</a:t>
            </a:r>
            <a:endParaRPr sz="2000">
              <a:solidFill>
                <a:srgbClr val="0000FF"/>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05" name="Shape 705"/>
        <p:cNvGrpSpPr/>
        <p:nvPr/>
      </p:nvGrpSpPr>
      <p:grpSpPr>
        <a:xfrm>
          <a:off x="0" y="0"/>
          <a:ext cx="0" cy="0"/>
          <a:chOff x="0" y="0"/>
          <a:chExt cx="0" cy="0"/>
        </a:xfrm>
      </p:grpSpPr>
      <p:sp>
        <p:nvSpPr>
          <p:cNvPr id="706" name="Google Shape;706;p11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 meters - what they can and can’t do</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707" name="Google Shape;707;p112"/>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11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 meters - what they can and can’t do</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
        <p:nvSpPr>
          <p:cNvPr id="713" name="Google Shape;713;p11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a:t>
            </a:r>
            <a:endParaRPr/>
          </a:p>
          <a:p>
            <a:pPr indent="-317500" lvl="0" marL="457200" rtl="0" algn="l">
              <a:spcBef>
                <a:spcPts val="1600"/>
              </a:spcBef>
              <a:spcAft>
                <a:spcPts val="0"/>
              </a:spcAft>
              <a:buSzPts val="1400"/>
              <a:buChar char="●"/>
            </a:pPr>
            <a:r>
              <a:rPr lang="en"/>
              <a:t>End estimated bills</a:t>
            </a:r>
            <a:endParaRPr/>
          </a:p>
          <a:p>
            <a:pPr indent="-317500" lvl="0" marL="457200" rtl="0" algn="l">
              <a:spcBef>
                <a:spcPts val="0"/>
              </a:spcBef>
              <a:spcAft>
                <a:spcPts val="0"/>
              </a:spcAft>
              <a:buSzPts val="1400"/>
              <a:buChar char="●"/>
            </a:pPr>
            <a:r>
              <a:rPr lang="en"/>
              <a:t>Change tariff / supplier easier</a:t>
            </a:r>
            <a:endParaRPr/>
          </a:p>
          <a:p>
            <a:pPr indent="-317500" lvl="0" marL="457200" rtl="0" algn="l">
              <a:spcBef>
                <a:spcPts val="0"/>
              </a:spcBef>
              <a:spcAft>
                <a:spcPts val="0"/>
              </a:spcAft>
              <a:buSzPts val="1400"/>
              <a:buChar char="●"/>
            </a:pPr>
            <a:r>
              <a:rPr lang="en"/>
              <a:t>Understand running costs of appliances</a:t>
            </a:r>
            <a:endParaRPr/>
          </a:p>
          <a:p>
            <a:pPr indent="-317500" lvl="0" marL="457200" rtl="0" algn="l">
              <a:spcBef>
                <a:spcPts val="0"/>
              </a:spcBef>
              <a:spcAft>
                <a:spcPts val="0"/>
              </a:spcAft>
              <a:buSzPts val="1400"/>
              <a:buChar char="●"/>
            </a:pPr>
            <a:r>
              <a:rPr lang="en"/>
              <a:t>Time of use tariffs</a:t>
            </a:r>
            <a:endParaRPr/>
          </a:p>
          <a:p>
            <a:pPr indent="-317500" lvl="0" marL="457200" rtl="0" algn="l">
              <a:spcBef>
                <a:spcPts val="0"/>
              </a:spcBef>
              <a:spcAft>
                <a:spcPts val="0"/>
              </a:spcAft>
              <a:buSzPts val="1400"/>
              <a:buChar char="●"/>
            </a:pPr>
            <a:r>
              <a:rPr lang="en"/>
              <a:t>Remote top-up of prepayment meter</a:t>
            </a:r>
            <a:endParaRPr/>
          </a:p>
          <a:p>
            <a:pPr indent="-317500" lvl="0" marL="457200" rtl="0" algn="l">
              <a:spcBef>
                <a:spcPts val="0"/>
              </a:spcBef>
              <a:spcAft>
                <a:spcPts val="0"/>
              </a:spcAft>
              <a:buSzPts val="1400"/>
              <a:buChar char="●"/>
            </a:pPr>
            <a:r>
              <a:rPr lang="en"/>
              <a:t>Connect to smart heating controls</a:t>
            </a:r>
            <a:endParaRPr/>
          </a:p>
          <a:p>
            <a:pPr indent="-317500" lvl="0" marL="457200" rtl="0" algn="l">
              <a:spcBef>
                <a:spcPts val="0"/>
              </a:spcBef>
              <a:spcAft>
                <a:spcPts val="0"/>
              </a:spcAft>
              <a:buSzPts val="1400"/>
              <a:buChar char="●"/>
            </a:pPr>
            <a:r>
              <a:rPr lang="en"/>
              <a:t>Be controlled through a smart phone</a:t>
            </a:r>
            <a:endParaRPr/>
          </a:p>
        </p:txBody>
      </p:sp>
      <p:sp>
        <p:nvSpPr>
          <p:cNvPr id="714" name="Google Shape;714;p11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CAN’T</a:t>
            </a:r>
            <a:endParaRPr/>
          </a:p>
          <a:p>
            <a:pPr indent="-317500" lvl="0" marL="457200" rtl="0" algn="l">
              <a:spcBef>
                <a:spcPts val="1600"/>
              </a:spcBef>
              <a:spcAft>
                <a:spcPts val="0"/>
              </a:spcAft>
              <a:buSzPts val="1400"/>
              <a:buChar char="●"/>
            </a:pPr>
            <a:r>
              <a:rPr lang="en"/>
              <a:t>Reduce household fuel bills</a:t>
            </a:r>
            <a:endParaRPr/>
          </a:p>
          <a:p>
            <a:pPr indent="-317500" lvl="0" marL="457200" rtl="0" algn="l">
              <a:spcBef>
                <a:spcPts val="0"/>
              </a:spcBef>
              <a:spcAft>
                <a:spcPts val="0"/>
              </a:spcAft>
              <a:buSzPts val="1400"/>
              <a:buChar char="●"/>
            </a:pPr>
            <a:r>
              <a:rPr lang="en"/>
              <a:t>Give you free electricity</a:t>
            </a:r>
            <a:endParaRPr/>
          </a:p>
          <a:p>
            <a:pPr indent="-317500" lvl="0" marL="457200" rtl="0" algn="l">
              <a:spcBef>
                <a:spcPts val="0"/>
              </a:spcBef>
              <a:spcAft>
                <a:spcPts val="0"/>
              </a:spcAft>
              <a:buSzPts val="1400"/>
              <a:buChar char="●"/>
            </a:pPr>
            <a:r>
              <a:rPr lang="en"/>
              <a:t>Breach your data protection rights</a:t>
            </a:r>
            <a:endParaRPr/>
          </a:p>
          <a:p>
            <a:pPr indent="-317500" lvl="0" marL="457200" rtl="0" algn="l">
              <a:spcBef>
                <a:spcPts val="0"/>
              </a:spcBef>
              <a:spcAft>
                <a:spcPts val="0"/>
              </a:spcAft>
              <a:buSzPts val="1400"/>
              <a:buChar char="●"/>
            </a:pPr>
            <a:r>
              <a:rPr lang="en"/>
              <a:t>Increase your household’s broadband bill</a:t>
            </a:r>
            <a:endParaRPr/>
          </a:p>
          <a:p>
            <a:pPr indent="-317500" lvl="0" marL="457200" rtl="0" algn="l">
              <a:spcBef>
                <a:spcPts val="0"/>
              </a:spcBef>
              <a:spcAft>
                <a:spcPts val="0"/>
              </a:spcAft>
              <a:buSzPts val="1400"/>
              <a:buChar char="●"/>
            </a:pPr>
            <a:r>
              <a:rPr lang="en"/>
              <a:t>Increase household fuel bills</a:t>
            </a:r>
            <a:endParaRPr/>
          </a:p>
        </p:txBody>
      </p:sp>
      <p:pic>
        <p:nvPicPr>
          <p:cNvPr id="715" name="Google Shape;715;p113"/>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9" name="Shape 719"/>
        <p:cNvGrpSpPr/>
        <p:nvPr/>
      </p:nvGrpSpPr>
      <p:grpSpPr>
        <a:xfrm>
          <a:off x="0" y="0"/>
          <a:ext cx="0" cy="0"/>
          <a:chOff x="0" y="0"/>
          <a:chExt cx="0" cy="0"/>
        </a:xfrm>
      </p:grpSpPr>
      <p:sp>
        <p:nvSpPr>
          <p:cNvPr id="720" name="Google Shape;720;p1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 meters - case study </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
        <p:nvSpPr>
          <p:cNvPr id="721" name="Google Shape;721;p114"/>
          <p:cNvSpPr txBox="1"/>
          <p:nvPr>
            <p:ph idx="1" type="body"/>
          </p:nvPr>
        </p:nvSpPr>
        <p:spPr>
          <a:xfrm>
            <a:off x="311700" y="1152475"/>
            <a:ext cx="80271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sz="1800"/>
              <a:t>Mr B made appointment for smart meter</a:t>
            </a:r>
            <a:endParaRPr sz="1800"/>
          </a:p>
          <a:p>
            <a:pPr indent="-342900" lvl="0" marL="457200" rtl="0" algn="l">
              <a:spcBef>
                <a:spcPts val="0"/>
              </a:spcBef>
              <a:spcAft>
                <a:spcPts val="0"/>
              </a:spcAft>
              <a:buSzPts val="1800"/>
              <a:buChar char="●"/>
            </a:pPr>
            <a:r>
              <a:rPr lang="en" sz="1800"/>
              <a:t>Engineer turned up and said could not do it as transformer belonging to WPD needed to be replaced; engineer raised job with WPD on his phone</a:t>
            </a:r>
            <a:endParaRPr sz="1800"/>
          </a:p>
          <a:p>
            <a:pPr indent="-336550" lvl="0" marL="457200" rtl="0" algn="l">
              <a:spcBef>
                <a:spcPts val="0"/>
              </a:spcBef>
              <a:spcAft>
                <a:spcPts val="0"/>
              </a:spcAft>
              <a:buSzPts val="1700"/>
              <a:buChar char="●"/>
            </a:pPr>
            <a:r>
              <a:rPr lang="en" sz="1700"/>
              <a:t>Mr B never heard from WPD</a:t>
            </a:r>
            <a:endParaRPr sz="1700"/>
          </a:p>
          <a:p>
            <a:pPr indent="-336550" lvl="0" marL="457200" rtl="0" algn="l">
              <a:spcBef>
                <a:spcPts val="0"/>
              </a:spcBef>
              <a:spcAft>
                <a:spcPts val="0"/>
              </a:spcAft>
              <a:buSzPts val="1700"/>
              <a:buChar char="●"/>
            </a:pPr>
            <a:r>
              <a:rPr lang="en" sz="1700"/>
              <a:t>Mr B’s energy supplier underwent a transfer of engagements to a new supplier</a:t>
            </a:r>
            <a:endParaRPr sz="1700"/>
          </a:p>
          <a:p>
            <a:pPr indent="-336550" lvl="0" marL="457200" rtl="0" algn="l">
              <a:spcBef>
                <a:spcPts val="0"/>
              </a:spcBef>
              <a:spcAft>
                <a:spcPts val="0"/>
              </a:spcAft>
              <a:buSzPts val="1700"/>
              <a:buChar char="●"/>
            </a:pPr>
            <a:r>
              <a:rPr lang="en" sz="1700"/>
              <a:t>Made appointment with new supplier for smart meter and informed them of the problem</a:t>
            </a:r>
            <a:endParaRPr sz="1700"/>
          </a:p>
          <a:p>
            <a:pPr indent="-336550" lvl="0" marL="457200" rtl="0" algn="l">
              <a:spcBef>
                <a:spcPts val="0"/>
              </a:spcBef>
              <a:spcAft>
                <a:spcPts val="0"/>
              </a:spcAft>
              <a:buSzPts val="1700"/>
              <a:buChar char="●"/>
            </a:pPr>
            <a:r>
              <a:rPr lang="en" sz="1700"/>
              <a:t>Engineer turned up and said he could not do it as the transformer belonging to WPD needed to be replaced; engineer raised job with WPD on his phone</a:t>
            </a:r>
            <a:endParaRPr sz="1700"/>
          </a:p>
          <a:p>
            <a:pPr indent="-336550" lvl="0" marL="457200" rtl="0" algn="l">
              <a:spcBef>
                <a:spcPts val="0"/>
              </a:spcBef>
              <a:spcAft>
                <a:spcPts val="0"/>
              </a:spcAft>
              <a:buSzPts val="1700"/>
              <a:buChar char="●"/>
            </a:pPr>
            <a:r>
              <a:rPr lang="en" sz="1700"/>
              <a:t>WPD have been to change the transformer</a:t>
            </a:r>
            <a:endParaRPr sz="1700"/>
          </a:p>
          <a:p>
            <a:pPr indent="-336550" lvl="0" marL="457200" rtl="0" algn="l">
              <a:spcBef>
                <a:spcPts val="0"/>
              </a:spcBef>
              <a:spcAft>
                <a:spcPts val="0"/>
              </a:spcAft>
              <a:buSzPts val="1700"/>
              <a:buChar char="●"/>
            </a:pPr>
            <a:r>
              <a:rPr lang="en" sz="1700"/>
              <a:t>Mr B has not heard from his energy supplier when they are going to install the smart meter</a:t>
            </a:r>
            <a:endParaRPr sz="1700"/>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1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 meters - issues for the fuel poor</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
        <p:nvSpPr>
          <p:cNvPr id="727" name="Google Shape;727;p11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Unfamiliar language</a:t>
            </a:r>
            <a:endParaRPr/>
          </a:p>
          <a:p>
            <a:pPr indent="-342900" lvl="0" marL="457200" rtl="0" algn="l">
              <a:spcBef>
                <a:spcPts val="0"/>
              </a:spcBef>
              <a:spcAft>
                <a:spcPts val="0"/>
              </a:spcAft>
              <a:buSzPts val="1800"/>
              <a:buChar char="●"/>
            </a:pPr>
            <a:r>
              <a:rPr lang="en"/>
              <a:t>Cognitive skills</a:t>
            </a:r>
            <a:endParaRPr/>
          </a:p>
          <a:p>
            <a:pPr indent="-342900" lvl="0" marL="457200" rtl="0" algn="l">
              <a:spcBef>
                <a:spcPts val="0"/>
              </a:spcBef>
              <a:spcAft>
                <a:spcPts val="0"/>
              </a:spcAft>
              <a:buSzPts val="1800"/>
              <a:buChar char="●"/>
            </a:pPr>
            <a:r>
              <a:rPr lang="en"/>
              <a:t>Meter ownership in some kinds of accommodation</a:t>
            </a:r>
            <a:endParaRPr/>
          </a:p>
          <a:p>
            <a:pPr indent="-342900" lvl="0" marL="457200" rtl="0" algn="l">
              <a:spcBef>
                <a:spcPts val="0"/>
              </a:spcBef>
              <a:spcAft>
                <a:spcPts val="0"/>
              </a:spcAft>
              <a:buSzPts val="1800"/>
              <a:buChar char="●"/>
            </a:pPr>
            <a:r>
              <a:rPr lang="en"/>
              <a:t>Gas safety</a:t>
            </a:r>
            <a:endParaRPr/>
          </a:p>
          <a:p>
            <a:pPr indent="-342900" lvl="0" marL="457200" rtl="0" algn="l">
              <a:spcBef>
                <a:spcPts val="0"/>
              </a:spcBef>
              <a:spcAft>
                <a:spcPts val="0"/>
              </a:spcAft>
              <a:buSzPts val="1800"/>
              <a:buChar char="●"/>
            </a:pPr>
            <a:r>
              <a:rPr lang="en"/>
              <a:t>Misconceptions </a:t>
            </a:r>
            <a:endParaRPr/>
          </a:p>
          <a:p>
            <a:pPr indent="-342900" lvl="0" marL="457200" rtl="0" algn="l">
              <a:spcBef>
                <a:spcPts val="0"/>
              </a:spcBef>
              <a:spcAft>
                <a:spcPts val="0"/>
              </a:spcAft>
              <a:buSzPts val="1800"/>
              <a:buChar char="●"/>
            </a:pPr>
            <a:r>
              <a:rPr lang="en"/>
              <a:t>Interoperability</a:t>
            </a:r>
            <a:endParaRPr/>
          </a:p>
          <a:p>
            <a:pPr indent="-342900" lvl="0" marL="457200" rtl="0" algn="l">
              <a:spcBef>
                <a:spcPts val="0"/>
              </a:spcBef>
              <a:spcAft>
                <a:spcPts val="0"/>
              </a:spcAft>
              <a:buSzPts val="1800"/>
              <a:buChar char="●"/>
            </a:pPr>
            <a:r>
              <a:rPr lang="en"/>
              <a:t>Discalculia </a:t>
            </a:r>
            <a:endParaRPr/>
          </a:p>
          <a:p>
            <a:pPr indent="-342900" lvl="0" marL="457200" rtl="0" algn="l">
              <a:spcBef>
                <a:spcPts val="0"/>
              </a:spcBef>
              <a:spcAft>
                <a:spcPts val="0"/>
              </a:spcAft>
              <a:buSzPts val="1800"/>
              <a:buChar char="●"/>
            </a:pPr>
            <a:r>
              <a:rPr lang="en"/>
              <a:t>Unrealistic expectations</a:t>
            </a:r>
            <a:endParaRPr/>
          </a:p>
          <a:p>
            <a:pPr indent="-342900" lvl="0" marL="457200" rtl="0" algn="l">
              <a:spcBef>
                <a:spcPts val="0"/>
              </a:spcBef>
              <a:spcAft>
                <a:spcPts val="0"/>
              </a:spcAft>
              <a:buSzPts val="1800"/>
              <a:buChar char="●"/>
            </a:pPr>
            <a:r>
              <a:rPr lang="en"/>
              <a:t>Lack of space for smart meters</a:t>
            </a:r>
            <a:endParaRPr/>
          </a:p>
          <a:p>
            <a:pPr indent="-342900" lvl="0" marL="457200" rtl="0" algn="l">
              <a:spcBef>
                <a:spcPts val="0"/>
              </a:spcBef>
              <a:spcAft>
                <a:spcPts val="0"/>
              </a:spcAft>
              <a:buSzPts val="1800"/>
              <a:buChar char="●"/>
            </a:pPr>
            <a:r>
              <a:rPr lang="en"/>
              <a:t>Awareness of spend exacerbates fear of debt </a:t>
            </a:r>
            <a:endParaRPr/>
          </a:p>
          <a:p>
            <a:pPr indent="-342900" lvl="0" marL="457200" rtl="0" algn="l">
              <a:spcBef>
                <a:spcPts val="0"/>
              </a:spcBef>
              <a:spcAft>
                <a:spcPts val="0"/>
              </a:spcAft>
              <a:buSzPts val="1800"/>
              <a:buChar char="●"/>
            </a:pPr>
            <a:r>
              <a:rPr lang="en"/>
              <a:t>Change of tenancy issues - disappearance of in-home display</a:t>
            </a:r>
            <a:endParaRPr/>
          </a:p>
          <a:p>
            <a:pPr indent="-342900" lvl="0" marL="457200" rtl="0" algn="l">
              <a:spcBef>
                <a:spcPts val="0"/>
              </a:spcBef>
              <a:spcAft>
                <a:spcPts val="0"/>
              </a:spcAft>
              <a:buSzPts val="1800"/>
              <a:buChar char="●"/>
            </a:pPr>
            <a:r>
              <a:rPr lang="en"/>
              <a:t>Failure of smart meter to communicate with supplier</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31" name="Shape 731"/>
        <p:cNvGrpSpPr/>
        <p:nvPr/>
      </p:nvGrpSpPr>
      <p:grpSpPr>
        <a:xfrm>
          <a:off x="0" y="0"/>
          <a:ext cx="0" cy="0"/>
          <a:chOff x="0" y="0"/>
          <a:chExt cx="0" cy="0"/>
        </a:xfrm>
      </p:grpSpPr>
      <p:sp>
        <p:nvSpPr>
          <p:cNvPr id="732" name="Google Shape;732;p1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Meter tampering and bypassing the meter</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
        <p:nvSpPr>
          <p:cNvPr id="733" name="Google Shape;733;p11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Meters are becoming more tamper-proof</a:t>
            </a:r>
            <a:endParaRPr/>
          </a:p>
          <a:p>
            <a:pPr indent="-342900" lvl="0" marL="457200" rtl="0" algn="l">
              <a:spcBef>
                <a:spcPts val="0"/>
              </a:spcBef>
              <a:spcAft>
                <a:spcPts val="0"/>
              </a:spcAft>
              <a:buSzPts val="1800"/>
              <a:buChar char="●"/>
            </a:pPr>
            <a:r>
              <a:rPr lang="en"/>
              <a:t>However theft of gas and electricity is becoming more widespread due to DIY Dark Web guides, and organised crime offering it as a service to households</a:t>
            </a:r>
            <a:endParaRPr/>
          </a:p>
          <a:p>
            <a:pPr indent="-342900" lvl="0" marL="457200" rtl="0" algn="l">
              <a:spcBef>
                <a:spcPts val="0"/>
              </a:spcBef>
              <a:spcAft>
                <a:spcPts val="0"/>
              </a:spcAft>
              <a:buSzPts val="1800"/>
              <a:buChar char="●"/>
            </a:pPr>
            <a:r>
              <a:rPr lang="en"/>
              <a:t>Theft of Gas and Abstraction of Electricity are criminal offences;</a:t>
            </a:r>
            <a:endParaRPr/>
          </a:p>
          <a:p>
            <a:pPr indent="-342900" lvl="0" marL="457200" rtl="0" algn="l">
              <a:spcBef>
                <a:spcPts val="0"/>
              </a:spcBef>
              <a:spcAft>
                <a:spcPts val="0"/>
              </a:spcAft>
              <a:buSzPts val="1800"/>
              <a:buChar char="●"/>
            </a:pPr>
            <a:r>
              <a:rPr lang="en"/>
              <a:t>Debt cannot be recovered by the energy supplier by civil means; they must apply to a Magistrate to prove and enforce collection of debt arising from theft or abstraction</a:t>
            </a:r>
            <a:endParaRPr/>
          </a:p>
          <a:p>
            <a:pPr indent="-342900" lvl="0" marL="457200" rtl="0" algn="l">
              <a:spcBef>
                <a:spcPts val="0"/>
              </a:spcBef>
              <a:spcAft>
                <a:spcPts val="0"/>
              </a:spcAft>
              <a:buSzPts val="1800"/>
              <a:buChar char="●"/>
            </a:pPr>
            <a:r>
              <a:rPr lang="en"/>
              <a:t>Nevertheless, it is widespread for some energy suppliers to accuse low-income householders of meter tampering and to recover costs without applying to a Magistrate </a:t>
            </a:r>
            <a:endParaRPr/>
          </a:p>
          <a:p>
            <a:pPr indent="-342900" lvl="0" marL="457200" rtl="0" algn="l">
              <a:spcBef>
                <a:spcPts val="0"/>
              </a:spcBef>
              <a:spcAft>
                <a:spcPts val="0"/>
              </a:spcAft>
              <a:buSzPts val="1800"/>
              <a:buChar char="●"/>
            </a:pPr>
            <a:r>
              <a:rPr lang="en"/>
              <a:t>If a household is accused of meter tampering then it is a criminal matter; you can advise them of their rights but what they need is a solicitor.</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1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heat is lost through a home - quiz</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739" name="Google Shape;739;p117"/>
          <p:cNvPicPr preferRelativeResize="0"/>
          <p:nvPr/>
        </p:nvPicPr>
        <p:blipFill>
          <a:blip r:embed="rId3">
            <a:alphaModFix/>
          </a:blip>
          <a:stretch>
            <a:fillRect/>
          </a:stretch>
        </p:blipFill>
        <p:spPr>
          <a:xfrm>
            <a:off x="2661513" y="1017725"/>
            <a:ext cx="3820976" cy="3820976"/>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1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heat is lost through a home</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745" name="Google Shape;745;p118"/>
          <p:cNvPicPr preferRelativeResize="0"/>
          <p:nvPr/>
        </p:nvPicPr>
        <p:blipFill>
          <a:blip r:embed="rId3">
            <a:alphaModFix/>
          </a:blip>
          <a:stretch>
            <a:fillRect/>
          </a:stretch>
        </p:blipFill>
        <p:spPr>
          <a:xfrm>
            <a:off x="2661513" y="1017725"/>
            <a:ext cx="3820976" cy="3820976"/>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p1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 loss depends on:</a:t>
            </a:r>
            <a:endParaRPr/>
          </a:p>
        </p:txBody>
      </p:sp>
      <p:sp>
        <p:nvSpPr>
          <p:cNvPr id="751" name="Google Shape;751;p11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600">
                <a:solidFill>
                  <a:schemeClr val="accent2"/>
                </a:solidFill>
              </a:rPr>
              <a:t>The properties of the building element:</a:t>
            </a:r>
            <a:endParaRPr sz="1600">
              <a:solidFill>
                <a:schemeClr val="accent2"/>
              </a:solidFill>
            </a:endParaRPr>
          </a:p>
          <a:p>
            <a:pPr indent="-304800" lvl="0" marL="457200" rtl="0" algn="l">
              <a:lnSpc>
                <a:spcPct val="100000"/>
              </a:lnSpc>
              <a:spcBef>
                <a:spcPts val="0"/>
              </a:spcBef>
              <a:spcAft>
                <a:spcPts val="0"/>
              </a:spcAft>
              <a:buClr>
                <a:schemeClr val="accent2"/>
              </a:buClr>
              <a:buSzPts val="1200"/>
              <a:buChar char="●"/>
            </a:pPr>
            <a:r>
              <a:rPr lang="en" sz="1600">
                <a:solidFill>
                  <a:schemeClr val="accent2"/>
                </a:solidFill>
              </a:rPr>
              <a:t>Thermal conductivity - the rate at which a building element will allow heat to pass through it</a:t>
            </a:r>
            <a:endParaRPr sz="1600">
              <a:solidFill>
                <a:schemeClr val="accent2"/>
              </a:solidFill>
            </a:endParaRPr>
          </a:p>
          <a:p>
            <a:pPr indent="-304800" lvl="0" marL="457200" rtl="0" algn="l">
              <a:lnSpc>
                <a:spcPct val="100000"/>
              </a:lnSpc>
              <a:spcBef>
                <a:spcPts val="0"/>
              </a:spcBef>
              <a:spcAft>
                <a:spcPts val="0"/>
              </a:spcAft>
              <a:buClr>
                <a:schemeClr val="accent2"/>
              </a:buClr>
              <a:buSzPts val="1200"/>
              <a:buChar char="●"/>
            </a:pPr>
            <a:r>
              <a:rPr lang="en" sz="1600">
                <a:solidFill>
                  <a:schemeClr val="accent2"/>
                </a:solidFill>
              </a:rPr>
              <a:t>Surface area of element - how big an area it has for heat to transfer through</a:t>
            </a:r>
            <a:endParaRPr sz="1600">
              <a:solidFill>
                <a:schemeClr val="accent2"/>
              </a:solidFill>
            </a:endParaRPr>
          </a:p>
          <a:p>
            <a:pPr indent="0" lvl="0" marL="0" rtl="0" algn="l">
              <a:lnSpc>
                <a:spcPct val="100000"/>
              </a:lnSpc>
              <a:spcBef>
                <a:spcPts val="0"/>
              </a:spcBef>
              <a:spcAft>
                <a:spcPts val="0"/>
              </a:spcAft>
              <a:buNone/>
            </a:pPr>
            <a:r>
              <a:t/>
            </a:r>
            <a:endParaRPr sz="1600">
              <a:solidFill>
                <a:schemeClr val="accent2"/>
              </a:solidFill>
            </a:endParaRPr>
          </a:p>
          <a:p>
            <a:pPr indent="0" lvl="0" marL="0" rtl="0" algn="l">
              <a:lnSpc>
                <a:spcPct val="100000"/>
              </a:lnSpc>
              <a:spcBef>
                <a:spcPts val="0"/>
              </a:spcBef>
              <a:spcAft>
                <a:spcPts val="0"/>
              </a:spcAft>
              <a:buNone/>
            </a:pPr>
            <a:r>
              <a:rPr lang="en" sz="1600">
                <a:solidFill>
                  <a:schemeClr val="accent2"/>
                </a:solidFill>
              </a:rPr>
              <a:t>This is why more heat is lost through walls, roofs and floors, than through windows and doors.  The surface area of a typical home is 80% walls and 20% windows.</a:t>
            </a:r>
            <a:endParaRPr sz="1600">
              <a:solidFill>
                <a:schemeClr val="accent2"/>
              </a:solidFill>
            </a:endParaRPr>
          </a:p>
          <a:p>
            <a:pPr indent="0" lvl="0" marL="0" rtl="0" algn="l">
              <a:lnSpc>
                <a:spcPct val="100000"/>
              </a:lnSpc>
              <a:spcBef>
                <a:spcPts val="0"/>
              </a:spcBef>
              <a:spcAft>
                <a:spcPts val="0"/>
              </a:spcAft>
              <a:buNone/>
            </a:pPr>
            <a:r>
              <a:t/>
            </a:r>
            <a:endParaRPr sz="1600">
              <a:solidFill>
                <a:schemeClr val="accent2"/>
              </a:solidFill>
            </a:endParaRPr>
          </a:p>
          <a:p>
            <a:pPr indent="-304800" lvl="0" marL="457200" rtl="0" algn="l">
              <a:lnSpc>
                <a:spcPct val="100000"/>
              </a:lnSpc>
              <a:spcBef>
                <a:spcPts val="0"/>
              </a:spcBef>
              <a:spcAft>
                <a:spcPts val="0"/>
              </a:spcAft>
              <a:buClr>
                <a:schemeClr val="accent2"/>
              </a:buClr>
              <a:buSzPts val="1200"/>
              <a:buChar char="●"/>
            </a:pPr>
            <a:r>
              <a:rPr lang="en" sz="1600">
                <a:solidFill>
                  <a:schemeClr val="accent2"/>
                </a:solidFill>
              </a:rPr>
              <a:t>Thermal bridges </a:t>
            </a:r>
            <a:r>
              <a:rPr lang="en" sz="2100">
                <a:solidFill>
                  <a:schemeClr val="accent2"/>
                </a:solidFill>
              </a:rPr>
              <a:t>- </a:t>
            </a:r>
            <a:r>
              <a:rPr lang="en" sz="1600">
                <a:solidFill>
                  <a:srgbClr val="222222"/>
                </a:solidFill>
                <a:highlight>
                  <a:srgbClr val="FFFFFF"/>
                </a:highlight>
              </a:rPr>
              <a:t>pathway of low/missing insulation or high conduction - e.g.</a:t>
            </a:r>
            <a:r>
              <a:rPr lang="en" sz="2100">
                <a:solidFill>
                  <a:schemeClr val="accent2"/>
                </a:solidFill>
              </a:rPr>
              <a:t> </a:t>
            </a:r>
            <a:r>
              <a:rPr lang="en" sz="1600">
                <a:solidFill>
                  <a:schemeClr val="accent2"/>
                </a:solidFill>
              </a:rPr>
              <a:t>where building components with different thermal properties meet</a:t>
            </a:r>
            <a:endParaRPr sz="2100">
              <a:solidFill>
                <a:schemeClr val="accent2"/>
              </a:solidFill>
            </a:endParaRPr>
          </a:p>
          <a:p>
            <a:pPr indent="0" lvl="0" marL="0" rtl="0" algn="l">
              <a:spcBef>
                <a:spcPts val="0"/>
              </a:spcBef>
              <a:spcAft>
                <a:spcPts val="1600"/>
              </a:spcAft>
              <a:buNone/>
            </a:pPr>
            <a:r>
              <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pic>
        <p:nvPicPr>
          <p:cNvPr id="756" name="Google Shape;756;p120"/>
          <p:cNvPicPr preferRelativeResize="0"/>
          <p:nvPr/>
        </p:nvPicPr>
        <p:blipFill>
          <a:blip r:embed="rId3">
            <a:alphaModFix/>
          </a:blip>
          <a:stretch>
            <a:fillRect/>
          </a:stretch>
        </p:blipFill>
        <p:spPr>
          <a:xfrm>
            <a:off x="152400" y="152400"/>
            <a:ext cx="3048000" cy="2286000"/>
          </a:xfrm>
          <a:prstGeom prst="rect">
            <a:avLst/>
          </a:prstGeom>
          <a:noFill/>
          <a:ln>
            <a:noFill/>
          </a:ln>
        </p:spPr>
      </p:pic>
      <p:pic>
        <p:nvPicPr>
          <p:cNvPr id="757" name="Google Shape;757;p120"/>
          <p:cNvPicPr preferRelativeResize="0"/>
          <p:nvPr/>
        </p:nvPicPr>
        <p:blipFill>
          <a:blip r:embed="rId4">
            <a:alphaModFix/>
          </a:blip>
          <a:stretch>
            <a:fillRect/>
          </a:stretch>
        </p:blipFill>
        <p:spPr>
          <a:xfrm>
            <a:off x="3352800" y="152400"/>
            <a:ext cx="3048000" cy="2286000"/>
          </a:xfrm>
          <a:prstGeom prst="rect">
            <a:avLst/>
          </a:prstGeom>
          <a:noFill/>
          <a:ln>
            <a:noFill/>
          </a:ln>
        </p:spPr>
      </p:pic>
      <p:pic>
        <p:nvPicPr>
          <p:cNvPr id="758" name="Google Shape;758;p120"/>
          <p:cNvPicPr preferRelativeResize="0"/>
          <p:nvPr/>
        </p:nvPicPr>
        <p:blipFill>
          <a:blip r:embed="rId5">
            <a:alphaModFix/>
          </a:blip>
          <a:stretch>
            <a:fillRect/>
          </a:stretch>
        </p:blipFill>
        <p:spPr>
          <a:xfrm>
            <a:off x="152388" y="2571750"/>
            <a:ext cx="3200400" cy="2400300"/>
          </a:xfrm>
          <a:prstGeom prst="rect">
            <a:avLst/>
          </a:prstGeom>
          <a:noFill/>
          <a:ln>
            <a:noFill/>
          </a:ln>
        </p:spPr>
      </p:pic>
      <p:pic>
        <p:nvPicPr>
          <p:cNvPr id="759" name="Google Shape;759;p120"/>
          <p:cNvPicPr preferRelativeResize="0"/>
          <p:nvPr/>
        </p:nvPicPr>
        <p:blipFill>
          <a:blip r:embed="rId6">
            <a:alphaModFix/>
          </a:blip>
          <a:stretch>
            <a:fillRect/>
          </a:stretch>
        </p:blipFill>
        <p:spPr>
          <a:xfrm>
            <a:off x="3505188" y="2590800"/>
            <a:ext cx="3200400" cy="2400300"/>
          </a:xfrm>
          <a:prstGeom prst="rect">
            <a:avLst/>
          </a:prstGeom>
          <a:noFill/>
          <a:ln>
            <a:noFill/>
          </a:ln>
        </p:spPr>
      </p:pic>
      <p:pic>
        <p:nvPicPr>
          <p:cNvPr id="760" name="Google Shape;760;p120"/>
          <p:cNvPicPr preferRelativeResize="0"/>
          <p:nvPr/>
        </p:nvPicPr>
        <p:blipFill>
          <a:blip r:embed="rId7">
            <a:alphaModFix/>
          </a:blip>
          <a:stretch>
            <a:fillRect/>
          </a:stretch>
        </p:blipFill>
        <p:spPr>
          <a:xfrm>
            <a:off x="6857988" y="152400"/>
            <a:ext cx="2133613" cy="263935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4" name="Shape 764"/>
        <p:cNvGrpSpPr/>
        <p:nvPr/>
      </p:nvGrpSpPr>
      <p:grpSpPr>
        <a:xfrm>
          <a:off x="0" y="0"/>
          <a:ext cx="0" cy="0"/>
          <a:chOff x="0" y="0"/>
          <a:chExt cx="0" cy="0"/>
        </a:xfrm>
      </p:grpSpPr>
      <p:sp>
        <p:nvSpPr>
          <p:cNvPr id="765" name="Google Shape;765;p1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energy saving hierarchy</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766" name="Google Shape;766;p121"/>
          <p:cNvPicPr preferRelativeResize="0"/>
          <p:nvPr/>
        </p:nvPicPr>
        <p:blipFill>
          <a:blip r:embed="rId3">
            <a:alphaModFix/>
          </a:blip>
          <a:stretch>
            <a:fillRect/>
          </a:stretch>
        </p:blipFill>
        <p:spPr>
          <a:xfrm>
            <a:off x="2611725" y="1198225"/>
            <a:ext cx="4347420" cy="38209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Triggers to fuel poverty </a:t>
            </a:r>
            <a:endParaRPr/>
          </a:p>
        </p:txBody>
      </p:sp>
      <p:pic>
        <p:nvPicPr>
          <p:cNvPr id="125" name="Google Shape;125;p23"/>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26" name="Google Shape;126;p23"/>
          <p:cNvSpPr txBox="1"/>
          <p:nvPr/>
        </p:nvSpPr>
        <p:spPr>
          <a:xfrm>
            <a:off x="414150" y="1184450"/>
            <a:ext cx="3801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t>Economic</a:t>
            </a:r>
            <a:endParaRPr b="1" sz="1800"/>
          </a:p>
          <a:p>
            <a:pPr indent="0" lvl="0" marL="0" rtl="0" algn="l">
              <a:spcBef>
                <a:spcPts val="0"/>
              </a:spcBef>
              <a:spcAft>
                <a:spcPts val="0"/>
              </a:spcAft>
              <a:buNone/>
            </a:pPr>
            <a:r>
              <a:t/>
            </a:r>
            <a:endParaRPr b="1" sz="1800"/>
          </a:p>
          <a:p>
            <a:pPr indent="0" lvl="0" marL="0" rtl="0" algn="l">
              <a:spcBef>
                <a:spcPts val="0"/>
              </a:spcBef>
              <a:spcAft>
                <a:spcPts val="0"/>
              </a:spcAft>
              <a:buNone/>
            </a:pPr>
            <a:r>
              <a:rPr lang="en" sz="1800"/>
              <a:t>Unemployment/redundancy</a:t>
            </a:r>
            <a:endParaRPr sz="1800"/>
          </a:p>
          <a:p>
            <a:pPr indent="0" lvl="0" marL="0" rtl="0" algn="l">
              <a:spcBef>
                <a:spcPts val="0"/>
              </a:spcBef>
              <a:spcAft>
                <a:spcPts val="0"/>
              </a:spcAft>
              <a:buNone/>
            </a:pPr>
            <a:r>
              <a:rPr lang="en" sz="1800"/>
              <a:t>Insecure jobs</a:t>
            </a:r>
            <a:endParaRPr sz="1800"/>
          </a:p>
          <a:p>
            <a:pPr indent="0" lvl="0" marL="0" rtl="0" algn="l">
              <a:spcBef>
                <a:spcPts val="0"/>
              </a:spcBef>
              <a:spcAft>
                <a:spcPts val="0"/>
              </a:spcAft>
              <a:buNone/>
            </a:pPr>
            <a:r>
              <a:rPr lang="en" sz="1800"/>
              <a:t>Universal Credit</a:t>
            </a:r>
            <a:endParaRPr sz="1800"/>
          </a:p>
          <a:p>
            <a:pPr indent="0" lvl="0" marL="0" rtl="0" algn="l">
              <a:spcBef>
                <a:spcPts val="0"/>
              </a:spcBef>
              <a:spcAft>
                <a:spcPts val="0"/>
              </a:spcAft>
              <a:buNone/>
            </a:pPr>
            <a:r>
              <a:rPr lang="en" sz="1800"/>
              <a:t>Furlough</a:t>
            </a:r>
            <a:r>
              <a:rPr b="1" lang="en" sz="1800"/>
              <a:t>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b="1" sz="1800"/>
          </a:p>
        </p:txBody>
      </p:sp>
      <p:sp>
        <p:nvSpPr>
          <p:cNvPr id="127" name="Google Shape;127;p23"/>
          <p:cNvSpPr txBox="1"/>
          <p:nvPr/>
        </p:nvSpPr>
        <p:spPr>
          <a:xfrm>
            <a:off x="4630250" y="1071750"/>
            <a:ext cx="3801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00FF"/>
                </a:solidFill>
              </a:rPr>
              <a:t>Social </a:t>
            </a:r>
            <a:endParaRPr b="1" sz="2000">
              <a:solidFill>
                <a:srgbClr val="0000FF"/>
              </a:solidFill>
            </a:endParaRPr>
          </a:p>
          <a:p>
            <a:pPr indent="0" lvl="0" marL="0" rtl="0" algn="l">
              <a:spcBef>
                <a:spcPts val="0"/>
              </a:spcBef>
              <a:spcAft>
                <a:spcPts val="0"/>
              </a:spcAft>
              <a:buNone/>
            </a:pPr>
            <a:r>
              <a:t/>
            </a:r>
            <a:endParaRPr sz="2000">
              <a:solidFill>
                <a:srgbClr val="0000FF"/>
              </a:solidFill>
            </a:endParaRPr>
          </a:p>
          <a:p>
            <a:pPr indent="0" lvl="0" marL="0" rtl="0" algn="l">
              <a:spcBef>
                <a:spcPts val="0"/>
              </a:spcBef>
              <a:spcAft>
                <a:spcPts val="0"/>
              </a:spcAft>
              <a:buNone/>
            </a:pPr>
            <a:r>
              <a:rPr lang="en" sz="2000">
                <a:solidFill>
                  <a:srgbClr val="0000FF"/>
                </a:solidFill>
              </a:rPr>
              <a:t>Childbirth</a:t>
            </a:r>
            <a:endParaRPr sz="2000">
              <a:solidFill>
                <a:srgbClr val="0000FF"/>
              </a:solidFill>
            </a:endParaRPr>
          </a:p>
          <a:p>
            <a:pPr indent="0" lvl="0" marL="0" rtl="0" algn="l">
              <a:spcBef>
                <a:spcPts val="0"/>
              </a:spcBef>
              <a:spcAft>
                <a:spcPts val="0"/>
              </a:spcAft>
              <a:buNone/>
            </a:pPr>
            <a:r>
              <a:rPr lang="en" sz="2000">
                <a:solidFill>
                  <a:srgbClr val="0000FF"/>
                </a:solidFill>
              </a:rPr>
              <a:t>Bereavement</a:t>
            </a:r>
            <a:endParaRPr sz="2000">
              <a:solidFill>
                <a:srgbClr val="0000FF"/>
              </a:solidFill>
            </a:endParaRPr>
          </a:p>
          <a:p>
            <a:pPr indent="0" lvl="0" marL="0" rtl="0" algn="l">
              <a:spcBef>
                <a:spcPts val="0"/>
              </a:spcBef>
              <a:spcAft>
                <a:spcPts val="0"/>
              </a:spcAft>
              <a:buNone/>
            </a:pPr>
            <a:r>
              <a:rPr lang="en" sz="2000">
                <a:solidFill>
                  <a:srgbClr val="0000FF"/>
                </a:solidFill>
              </a:rPr>
              <a:t>New medical condition </a:t>
            </a:r>
            <a:endParaRPr sz="2000">
              <a:solidFill>
                <a:srgbClr val="0000FF"/>
              </a:solidFill>
            </a:endParaRPr>
          </a:p>
          <a:p>
            <a:pPr indent="0" lvl="0" marL="0" rtl="0" algn="l">
              <a:spcBef>
                <a:spcPts val="0"/>
              </a:spcBef>
              <a:spcAft>
                <a:spcPts val="0"/>
              </a:spcAft>
              <a:buNone/>
            </a:pPr>
            <a:r>
              <a:rPr lang="en" sz="2000">
                <a:solidFill>
                  <a:srgbClr val="0000FF"/>
                </a:solidFill>
              </a:rPr>
              <a:t>Domestic violence</a:t>
            </a:r>
            <a:endParaRPr sz="2000">
              <a:solidFill>
                <a:srgbClr val="0000FF"/>
              </a:solidFill>
            </a:endParaRPr>
          </a:p>
          <a:p>
            <a:pPr indent="0" lvl="0" marL="0" rtl="0" algn="l">
              <a:spcBef>
                <a:spcPts val="0"/>
              </a:spcBef>
              <a:spcAft>
                <a:spcPts val="0"/>
              </a:spcAft>
              <a:buNone/>
            </a:pPr>
            <a:r>
              <a:rPr lang="en" sz="2000">
                <a:solidFill>
                  <a:srgbClr val="0000FF"/>
                </a:solidFill>
              </a:rPr>
              <a:t>Divorce/separation</a:t>
            </a:r>
            <a:endParaRPr sz="2000">
              <a:solidFill>
                <a:srgbClr val="0000FF"/>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0" name="Shape 770"/>
        <p:cNvGrpSpPr/>
        <p:nvPr/>
      </p:nvGrpSpPr>
      <p:grpSpPr>
        <a:xfrm>
          <a:off x="0" y="0"/>
          <a:ext cx="0" cy="0"/>
          <a:chOff x="0" y="0"/>
          <a:chExt cx="0" cy="0"/>
        </a:xfrm>
      </p:grpSpPr>
      <p:sp>
        <p:nvSpPr>
          <p:cNvPr id="771" name="Google Shape;771;p12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hierarchy quiz</a:t>
            </a:r>
            <a:endParaRPr/>
          </a:p>
        </p:txBody>
      </p:sp>
      <p:sp>
        <p:nvSpPr>
          <p:cNvPr id="772" name="Google Shape;772;p12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Zoom polls</a:t>
            </a:r>
            <a:endParaRPr sz="2300"/>
          </a:p>
        </p:txBody>
      </p:sp>
      <p:pic>
        <p:nvPicPr>
          <p:cNvPr id="773" name="Google Shape;773;p122"/>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77" name="Shape 777"/>
        <p:cNvGrpSpPr/>
        <p:nvPr/>
      </p:nvGrpSpPr>
      <p:grpSpPr>
        <a:xfrm>
          <a:off x="0" y="0"/>
          <a:ext cx="0" cy="0"/>
          <a:chOff x="0" y="0"/>
          <a:chExt cx="0" cy="0"/>
        </a:xfrm>
      </p:grpSpPr>
      <p:pic>
        <p:nvPicPr>
          <p:cNvPr id="778" name="Google Shape;778;p123"/>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779" name="Google Shape;779;p12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hierarchy quiz … </a:t>
            </a:r>
            <a:r>
              <a:rPr i="1" lang="en"/>
              <a:t>answers</a:t>
            </a:r>
            <a:endParaRPr i="1"/>
          </a:p>
        </p:txBody>
      </p:sp>
      <p:sp>
        <p:nvSpPr>
          <p:cNvPr id="780" name="Google Shape;780;p12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solidFill>
                  <a:srgbClr val="000000"/>
                </a:solidFill>
              </a:rPr>
              <a:t>Switch off appliances when not in use - </a:t>
            </a:r>
            <a:r>
              <a:rPr lang="en" sz="1400">
                <a:solidFill>
                  <a:srgbClr val="000000"/>
                </a:solidFill>
                <a:highlight>
                  <a:srgbClr val="38761D"/>
                </a:highlight>
              </a:rPr>
              <a:t>USE LESS ENERGY</a:t>
            </a:r>
            <a:endParaRPr sz="1400">
              <a:solidFill>
                <a:srgbClr val="000000"/>
              </a:solidFill>
              <a:highlight>
                <a:srgbClr val="38761D"/>
              </a:highlight>
            </a:endParaRPr>
          </a:p>
          <a:p>
            <a:pPr indent="0" lvl="0" marL="0" rtl="0" algn="l">
              <a:spcBef>
                <a:spcPts val="0"/>
              </a:spcBef>
              <a:spcAft>
                <a:spcPts val="0"/>
              </a:spcAft>
              <a:buNone/>
            </a:pPr>
            <a:r>
              <a:rPr lang="en" sz="1400">
                <a:solidFill>
                  <a:srgbClr val="000000"/>
                </a:solidFill>
              </a:rPr>
              <a:t>Energy efficient lighting - </a:t>
            </a:r>
            <a:r>
              <a:rPr lang="en" sz="1400">
                <a:solidFill>
                  <a:srgbClr val="000000"/>
                </a:solidFill>
                <a:highlight>
                  <a:srgbClr val="6AA84F"/>
                </a:highlight>
              </a:rPr>
              <a:t>USE ENERGY EFFICIENTLY</a:t>
            </a:r>
            <a:endParaRPr sz="1400">
              <a:solidFill>
                <a:srgbClr val="000000"/>
              </a:solidFill>
              <a:highlight>
                <a:srgbClr val="6AA84F"/>
              </a:highlight>
            </a:endParaRPr>
          </a:p>
          <a:p>
            <a:pPr indent="0" lvl="0" marL="0" rtl="0" algn="l">
              <a:spcBef>
                <a:spcPts val="0"/>
              </a:spcBef>
              <a:spcAft>
                <a:spcPts val="0"/>
              </a:spcAft>
              <a:buNone/>
            </a:pPr>
            <a:r>
              <a:rPr lang="en" sz="1400">
                <a:solidFill>
                  <a:srgbClr val="000000"/>
                </a:solidFill>
              </a:rPr>
              <a:t>Solar energy - </a:t>
            </a:r>
            <a:r>
              <a:rPr lang="en" sz="1400">
                <a:solidFill>
                  <a:srgbClr val="000000"/>
                </a:solidFill>
                <a:highlight>
                  <a:srgbClr val="B6D7A8"/>
                </a:highlight>
              </a:rPr>
              <a:t>LOWER CARBON ENERGY</a:t>
            </a:r>
            <a:endParaRPr sz="1400">
              <a:solidFill>
                <a:srgbClr val="000000"/>
              </a:solidFill>
              <a:highlight>
                <a:srgbClr val="B6D7A8"/>
              </a:highlight>
            </a:endParaRPr>
          </a:p>
          <a:p>
            <a:pPr indent="0" lvl="0" marL="0" rtl="0" algn="l">
              <a:spcBef>
                <a:spcPts val="0"/>
              </a:spcBef>
              <a:spcAft>
                <a:spcPts val="0"/>
              </a:spcAft>
              <a:buNone/>
            </a:pPr>
            <a:r>
              <a:rPr lang="en" sz="1400">
                <a:solidFill>
                  <a:srgbClr val="000000"/>
                </a:solidFill>
              </a:rPr>
              <a:t>Only heat the water you need - </a:t>
            </a:r>
            <a:r>
              <a:rPr lang="en" sz="1400">
                <a:solidFill>
                  <a:srgbClr val="000000"/>
                </a:solidFill>
                <a:highlight>
                  <a:srgbClr val="38761D"/>
                </a:highlight>
              </a:rPr>
              <a:t>USE LESS ENERGY</a:t>
            </a:r>
            <a:endParaRPr sz="1400">
              <a:solidFill>
                <a:srgbClr val="000000"/>
              </a:solidFill>
              <a:highlight>
                <a:srgbClr val="38761D"/>
              </a:highlight>
            </a:endParaRPr>
          </a:p>
          <a:p>
            <a:pPr indent="0" lvl="0" marL="0" rtl="0" algn="l">
              <a:spcBef>
                <a:spcPts val="0"/>
              </a:spcBef>
              <a:spcAft>
                <a:spcPts val="0"/>
              </a:spcAft>
              <a:buNone/>
            </a:pPr>
            <a:r>
              <a:rPr lang="en" sz="1400">
                <a:solidFill>
                  <a:srgbClr val="000000"/>
                </a:solidFill>
              </a:rPr>
              <a:t>Insulate a building -</a:t>
            </a:r>
            <a:r>
              <a:rPr lang="en" sz="1400">
                <a:solidFill>
                  <a:srgbClr val="000000"/>
                </a:solidFill>
                <a:highlight>
                  <a:srgbClr val="6AA84F"/>
                </a:highlight>
              </a:rPr>
              <a:t>USE ENERGY EFFICIENTLY</a:t>
            </a:r>
            <a:endParaRPr sz="1400">
              <a:solidFill>
                <a:srgbClr val="000000"/>
              </a:solidFill>
              <a:highlight>
                <a:srgbClr val="6AA84F"/>
              </a:highlight>
            </a:endParaRPr>
          </a:p>
          <a:p>
            <a:pPr indent="0" lvl="0" marL="0" rtl="0" algn="l">
              <a:spcBef>
                <a:spcPts val="0"/>
              </a:spcBef>
              <a:spcAft>
                <a:spcPts val="0"/>
              </a:spcAft>
              <a:buNone/>
            </a:pPr>
            <a:r>
              <a:rPr lang="en" sz="1400">
                <a:solidFill>
                  <a:srgbClr val="000000"/>
                </a:solidFill>
              </a:rPr>
              <a:t>Heat pumps - </a:t>
            </a:r>
            <a:r>
              <a:rPr lang="en" sz="1400">
                <a:solidFill>
                  <a:srgbClr val="000000"/>
                </a:solidFill>
                <a:highlight>
                  <a:srgbClr val="B6D7A8"/>
                </a:highlight>
              </a:rPr>
              <a:t>LOWER CARBON ENERGY</a:t>
            </a:r>
            <a:endParaRPr sz="1400">
              <a:solidFill>
                <a:srgbClr val="000000"/>
              </a:solidFill>
              <a:highlight>
                <a:srgbClr val="B6D7A8"/>
              </a:highlight>
            </a:endParaRPr>
          </a:p>
          <a:p>
            <a:pPr indent="0" lvl="0" marL="0" rtl="0" algn="l">
              <a:spcBef>
                <a:spcPts val="0"/>
              </a:spcBef>
              <a:spcAft>
                <a:spcPts val="0"/>
              </a:spcAft>
              <a:buNone/>
            </a:pPr>
            <a:r>
              <a:rPr lang="en" sz="1400">
                <a:solidFill>
                  <a:srgbClr val="000000"/>
                </a:solidFill>
              </a:rPr>
              <a:t>Energy performance ratings of appliances -</a:t>
            </a:r>
            <a:r>
              <a:rPr lang="en" sz="1400">
                <a:solidFill>
                  <a:srgbClr val="000000"/>
                </a:solidFill>
                <a:highlight>
                  <a:srgbClr val="6AA84F"/>
                </a:highlight>
              </a:rPr>
              <a:t> USE ENERGY EFFICIENTLY</a:t>
            </a:r>
            <a:endParaRPr sz="1400">
              <a:solidFill>
                <a:srgbClr val="000000"/>
              </a:solidFill>
              <a:highlight>
                <a:srgbClr val="6AA84F"/>
              </a:highlight>
            </a:endParaRPr>
          </a:p>
          <a:p>
            <a:pPr indent="0" lvl="0" marL="0" rtl="0" algn="l">
              <a:spcBef>
                <a:spcPts val="0"/>
              </a:spcBef>
              <a:spcAft>
                <a:spcPts val="0"/>
              </a:spcAft>
              <a:buNone/>
            </a:pPr>
            <a:r>
              <a:rPr lang="en" sz="1400">
                <a:solidFill>
                  <a:srgbClr val="000000"/>
                </a:solidFill>
              </a:rPr>
              <a:t>Re-use waste heat from showers - </a:t>
            </a:r>
            <a:r>
              <a:rPr lang="en" sz="1400">
                <a:solidFill>
                  <a:srgbClr val="000000"/>
                </a:solidFill>
                <a:highlight>
                  <a:srgbClr val="38761D"/>
                </a:highlight>
              </a:rPr>
              <a:t>USE LESS ENERGY</a:t>
            </a:r>
            <a:endParaRPr sz="1400">
              <a:solidFill>
                <a:srgbClr val="000000"/>
              </a:solidFill>
              <a:highlight>
                <a:srgbClr val="38761D"/>
              </a:highlight>
            </a:endParaRPr>
          </a:p>
          <a:p>
            <a:pPr indent="0" lvl="0" marL="0" rtl="0" algn="l">
              <a:spcBef>
                <a:spcPts val="0"/>
              </a:spcBef>
              <a:spcAft>
                <a:spcPts val="0"/>
              </a:spcAft>
              <a:buNone/>
            </a:pPr>
            <a:r>
              <a:rPr lang="en" sz="1400">
                <a:solidFill>
                  <a:srgbClr val="000000"/>
                </a:solidFill>
              </a:rPr>
              <a:t>Biomass - </a:t>
            </a:r>
            <a:r>
              <a:rPr lang="en" sz="1400">
                <a:solidFill>
                  <a:srgbClr val="000000"/>
                </a:solidFill>
                <a:highlight>
                  <a:srgbClr val="B6D7A8"/>
                </a:highlight>
              </a:rPr>
              <a:t>USE LOWER CARBON ENERGY</a:t>
            </a:r>
            <a:endParaRPr sz="1400">
              <a:solidFill>
                <a:srgbClr val="000000"/>
              </a:solidFill>
              <a:highlight>
                <a:srgbClr val="B6D7A8"/>
              </a:highlight>
            </a:endParaRPr>
          </a:p>
          <a:p>
            <a:pPr indent="0" lvl="0" marL="0" rtl="0" algn="l">
              <a:spcBef>
                <a:spcPts val="0"/>
              </a:spcBef>
              <a:spcAft>
                <a:spcPts val="0"/>
              </a:spcAft>
              <a:buNone/>
            </a:pPr>
            <a:r>
              <a:rPr lang="en" sz="1400">
                <a:solidFill>
                  <a:srgbClr val="000000"/>
                </a:solidFill>
              </a:rPr>
              <a:t>Smart heating controls - </a:t>
            </a:r>
            <a:r>
              <a:rPr lang="en" sz="1400">
                <a:solidFill>
                  <a:srgbClr val="000000"/>
                </a:solidFill>
                <a:highlight>
                  <a:srgbClr val="6AA84F"/>
                </a:highlight>
              </a:rPr>
              <a:t>USE ENERGY EFFICIENTLY</a:t>
            </a:r>
            <a:endParaRPr sz="1400">
              <a:solidFill>
                <a:srgbClr val="000000"/>
              </a:solidFill>
              <a:highlight>
                <a:srgbClr val="6AA84F"/>
              </a:highlight>
            </a:endParaRPr>
          </a:p>
          <a:p>
            <a:pPr indent="0" lvl="0" marL="0" rtl="0" algn="l">
              <a:spcBef>
                <a:spcPts val="0"/>
              </a:spcBef>
              <a:spcAft>
                <a:spcPts val="0"/>
              </a:spcAft>
              <a:buNone/>
            </a:pPr>
            <a:r>
              <a:rPr lang="en" sz="1400">
                <a:solidFill>
                  <a:srgbClr val="000000"/>
                </a:solidFill>
              </a:rPr>
              <a:t>Wind power - </a:t>
            </a:r>
            <a:r>
              <a:rPr lang="en" sz="1400">
                <a:solidFill>
                  <a:srgbClr val="000000"/>
                </a:solidFill>
                <a:highlight>
                  <a:srgbClr val="B6D7A8"/>
                </a:highlight>
              </a:rPr>
              <a:t>USE LOWER CARBON ENERGY</a:t>
            </a:r>
            <a:endParaRPr sz="1400">
              <a:solidFill>
                <a:srgbClr val="000000"/>
              </a:solidFill>
              <a:highlight>
                <a:srgbClr val="B6D7A8"/>
              </a:highlight>
            </a:endParaRPr>
          </a:p>
          <a:p>
            <a:pPr indent="0" lvl="0" marL="0" rtl="0" algn="l">
              <a:spcBef>
                <a:spcPts val="0"/>
              </a:spcBef>
              <a:spcAft>
                <a:spcPts val="0"/>
              </a:spcAft>
              <a:buNone/>
            </a:pPr>
            <a:r>
              <a:rPr lang="en" sz="1400">
                <a:solidFill>
                  <a:srgbClr val="000000"/>
                </a:solidFill>
              </a:rPr>
              <a:t>Battery storage of solar energy - </a:t>
            </a:r>
            <a:r>
              <a:rPr lang="en" sz="1400">
                <a:solidFill>
                  <a:srgbClr val="000000"/>
                </a:solidFill>
                <a:highlight>
                  <a:srgbClr val="B6D7A8"/>
                </a:highlight>
              </a:rPr>
              <a:t>USE LOWER CARBON ENERGY</a:t>
            </a:r>
            <a:endParaRPr sz="1400">
              <a:solidFill>
                <a:srgbClr val="000000"/>
              </a:solidFill>
              <a:highlight>
                <a:srgbClr val="B6D7A8"/>
              </a:highlight>
            </a:endParaRPr>
          </a:p>
          <a:p>
            <a:pPr indent="0" lvl="0" marL="0" rtl="0" algn="l">
              <a:spcBef>
                <a:spcPts val="0"/>
              </a:spcBef>
              <a:spcAft>
                <a:spcPts val="0"/>
              </a:spcAft>
              <a:buNone/>
            </a:pPr>
            <a:r>
              <a:rPr lang="en" sz="1400">
                <a:solidFill>
                  <a:srgbClr val="000000"/>
                </a:solidFill>
              </a:rPr>
              <a:t>Smart lighting controls - </a:t>
            </a:r>
            <a:r>
              <a:rPr lang="en" sz="1400">
                <a:solidFill>
                  <a:srgbClr val="000000"/>
                </a:solidFill>
                <a:highlight>
                  <a:srgbClr val="6AA84F"/>
                </a:highlight>
              </a:rPr>
              <a:t>USE ENERGY EFFICIENTLY</a:t>
            </a:r>
            <a:endParaRPr sz="1400">
              <a:solidFill>
                <a:srgbClr val="000000"/>
              </a:solidFill>
              <a:highlight>
                <a:srgbClr val="6AA84F"/>
              </a:highlight>
            </a:endParaRPr>
          </a:p>
          <a:p>
            <a:pPr indent="0" lvl="0" marL="0" rtl="0" algn="l">
              <a:spcBef>
                <a:spcPts val="0"/>
              </a:spcBef>
              <a:spcAft>
                <a:spcPts val="0"/>
              </a:spcAft>
              <a:buNone/>
            </a:pPr>
            <a:r>
              <a:rPr lang="en" sz="1400">
                <a:solidFill>
                  <a:srgbClr val="000000"/>
                </a:solidFill>
              </a:rPr>
              <a:t>“Green” electricity tariffs - </a:t>
            </a:r>
            <a:r>
              <a:rPr lang="en" sz="1400">
                <a:solidFill>
                  <a:srgbClr val="000000"/>
                </a:solidFill>
                <a:highlight>
                  <a:srgbClr val="B6D7A8"/>
                </a:highlight>
              </a:rPr>
              <a:t>LOWER CARBON ENERGY</a:t>
            </a:r>
            <a:endParaRPr sz="1400">
              <a:solidFill>
                <a:srgbClr val="000000"/>
              </a:solidFill>
              <a:highlight>
                <a:srgbClr val="B6D7A8"/>
              </a:highlight>
            </a:endParaRPr>
          </a:p>
          <a:p>
            <a:pPr indent="0" lvl="0" marL="0" rtl="0" algn="l">
              <a:spcBef>
                <a:spcPts val="0"/>
              </a:spcBef>
              <a:spcAft>
                <a:spcPts val="1600"/>
              </a:spcAft>
              <a:buNone/>
            </a:pPr>
            <a:r>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4" name="Shape 784"/>
        <p:cNvGrpSpPr/>
        <p:nvPr/>
      </p:nvGrpSpPr>
      <p:grpSpPr>
        <a:xfrm>
          <a:off x="0" y="0"/>
          <a:ext cx="0" cy="0"/>
          <a:chOff x="0" y="0"/>
          <a:chExt cx="0" cy="0"/>
        </a:xfrm>
      </p:grpSpPr>
      <p:pic>
        <p:nvPicPr>
          <p:cNvPr id="785" name="Google Shape;785;p124"/>
          <p:cNvPicPr preferRelativeResize="0"/>
          <p:nvPr/>
        </p:nvPicPr>
        <p:blipFill>
          <a:blip r:embed="rId3">
            <a:alphaModFix/>
          </a:blip>
          <a:stretch>
            <a:fillRect/>
          </a:stretch>
        </p:blipFill>
        <p:spPr>
          <a:xfrm>
            <a:off x="152400" y="152400"/>
            <a:ext cx="8602133" cy="4838700"/>
          </a:xfrm>
          <a:prstGeom prst="rect">
            <a:avLst/>
          </a:prstGeom>
          <a:noFill/>
          <a:ln>
            <a:noFill/>
          </a:ln>
        </p:spPr>
      </p:pic>
      <p:sp>
        <p:nvSpPr>
          <p:cNvPr id="786" name="Google Shape;786;p124"/>
          <p:cNvSpPr txBox="1"/>
          <p:nvPr/>
        </p:nvSpPr>
        <p:spPr>
          <a:xfrm>
            <a:off x="84450" y="1996475"/>
            <a:ext cx="1545900" cy="8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317500" lvl="0" marL="457200" rtl="0" algn="l">
              <a:spcBef>
                <a:spcPts val="0"/>
              </a:spcBef>
              <a:spcAft>
                <a:spcPts val="0"/>
              </a:spcAft>
              <a:buSzPts val="1400"/>
              <a:buAutoNum type="arabicPeriod"/>
            </a:pPr>
            <a:r>
              <a:rPr lang="en"/>
              <a:t>Insulate walls</a:t>
            </a:r>
            <a:endParaRPr/>
          </a:p>
          <a:p>
            <a:pPr indent="-317500" lvl="0" marL="457200" rtl="0" algn="l">
              <a:spcBef>
                <a:spcPts val="0"/>
              </a:spcBef>
              <a:spcAft>
                <a:spcPts val="0"/>
              </a:spcAft>
              <a:buSzPts val="1400"/>
              <a:buAutoNum type="arabicPeriod"/>
            </a:pPr>
            <a:r>
              <a:rPr lang="en"/>
              <a:t>Insulate roof</a:t>
            </a:r>
            <a:endParaRPr/>
          </a:p>
          <a:p>
            <a:pPr indent="-317500" lvl="0" marL="457200" rtl="0" algn="l">
              <a:spcBef>
                <a:spcPts val="0"/>
              </a:spcBef>
              <a:spcAft>
                <a:spcPts val="0"/>
              </a:spcAft>
              <a:buSzPts val="1400"/>
              <a:buAutoNum type="arabicPeriod"/>
            </a:pPr>
            <a:r>
              <a:rPr lang="en"/>
              <a:t>Insulate under floor</a:t>
            </a:r>
            <a:endParaRPr/>
          </a:p>
          <a:p>
            <a:pPr indent="0" lvl="0" marL="0" rtl="0" algn="l">
              <a:spcBef>
                <a:spcPts val="0"/>
              </a:spcBef>
              <a:spcAft>
                <a:spcPts val="0"/>
              </a:spcAft>
              <a:buNone/>
            </a:pPr>
            <a:r>
              <a:rPr lang="en" sz="1200"/>
              <a:t>  </a:t>
            </a:r>
            <a:r>
              <a:rPr lang="en"/>
              <a:t>5.      More</a:t>
            </a:r>
            <a:endParaRPr/>
          </a:p>
          <a:p>
            <a:pPr indent="0" lvl="0" marL="0" rtl="0" algn="l">
              <a:spcBef>
                <a:spcPts val="0"/>
              </a:spcBef>
              <a:spcAft>
                <a:spcPts val="0"/>
              </a:spcAft>
              <a:buNone/>
            </a:pPr>
            <a:r>
              <a:rPr lang="en"/>
              <a:t>	Efficient</a:t>
            </a:r>
            <a:endParaRPr/>
          </a:p>
          <a:p>
            <a:pPr indent="0" lvl="0" marL="0" rtl="0" algn="l">
              <a:spcBef>
                <a:spcPts val="0"/>
              </a:spcBef>
              <a:spcAft>
                <a:spcPts val="0"/>
              </a:spcAft>
              <a:buNone/>
            </a:pPr>
            <a:r>
              <a:rPr lang="en"/>
              <a:t>	Heating</a:t>
            </a:r>
            <a:r>
              <a:rPr lang="en" sz="1200"/>
              <a:t>     </a:t>
            </a:r>
            <a:endParaRPr sz="1200"/>
          </a:p>
        </p:txBody>
      </p:sp>
      <p:sp>
        <p:nvSpPr>
          <p:cNvPr id="787" name="Google Shape;787;p124"/>
          <p:cNvSpPr txBox="1"/>
          <p:nvPr/>
        </p:nvSpPr>
        <p:spPr>
          <a:xfrm>
            <a:off x="7474300" y="1884050"/>
            <a:ext cx="1545900" cy="87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4. Use heating controls</a:t>
            </a:r>
            <a:endParaRPr/>
          </a:p>
          <a:p>
            <a:pPr indent="0" lvl="0" marL="0" rtl="0" algn="l">
              <a:spcBef>
                <a:spcPts val="0"/>
              </a:spcBef>
              <a:spcAft>
                <a:spcPts val="0"/>
              </a:spcAft>
              <a:buNone/>
            </a:pPr>
            <a:r>
              <a:rPr lang="en"/>
              <a:t>5.  Use hot water controls</a:t>
            </a:r>
            <a:endParaRPr/>
          </a:p>
          <a:p>
            <a:pPr indent="0" lvl="0" marL="0" rtl="0" algn="l">
              <a:spcBef>
                <a:spcPts val="0"/>
              </a:spcBef>
              <a:spcAft>
                <a:spcPts val="0"/>
              </a:spcAft>
              <a:buNone/>
            </a:pPr>
            <a:r>
              <a:rPr lang="en"/>
              <a:t>6.  Washing machine temperature and full load</a:t>
            </a:r>
            <a:endParaRPr/>
          </a:p>
          <a:p>
            <a:pPr indent="0" lvl="0" marL="0" rtl="0" algn="l">
              <a:spcBef>
                <a:spcPts val="0"/>
              </a:spcBef>
              <a:spcAft>
                <a:spcPts val="0"/>
              </a:spcAft>
              <a:buNone/>
            </a:pPr>
            <a:r>
              <a:rPr lang="en"/>
              <a:t>7.  LED light bulbs</a:t>
            </a:r>
            <a:endParaRPr/>
          </a:p>
          <a:p>
            <a:pPr indent="0" lvl="0" marL="0" rtl="0" algn="l">
              <a:spcBef>
                <a:spcPts val="0"/>
              </a:spcBef>
              <a:spcAft>
                <a:spcPts val="0"/>
              </a:spcAft>
              <a:buNone/>
            </a:pPr>
            <a:r>
              <a:rPr lang="en"/>
              <a:t>8.  Defrost fridge</a:t>
            </a:r>
            <a:endParaRPr/>
          </a:p>
          <a:p>
            <a:pPr indent="0" lvl="0" marL="0" rtl="0" algn="l">
              <a:spcBef>
                <a:spcPts val="0"/>
              </a:spcBef>
              <a:spcAft>
                <a:spcPts val="0"/>
              </a:spcAft>
              <a:buNone/>
            </a:pPr>
            <a:r>
              <a:rPr lang="en"/>
              <a:t>9.  Turn things off</a:t>
            </a:r>
            <a:endParaRPr/>
          </a:p>
        </p:txBody>
      </p:sp>
      <p:sp>
        <p:nvSpPr>
          <p:cNvPr id="788" name="Google Shape;788;p124"/>
          <p:cNvSpPr txBox="1"/>
          <p:nvPr/>
        </p:nvSpPr>
        <p:spPr>
          <a:xfrm>
            <a:off x="152400" y="942500"/>
            <a:ext cx="15459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MEDIUM/HIGH-COST ACTIONS</a:t>
            </a:r>
            <a:endParaRPr/>
          </a:p>
        </p:txBody>
      </p:sp>
      <p:sp>
        <p:nvSpPr>
          <p:cNvPr id="789" name="Google Shape;789;p124"/>
          <p:cNvSpPr txBox="1"/>
          <p:nvPr/>
        </p:nvSpPr>
        <p:spPr>
          <a:xfrm>
            <a:off x="7474300" y="731650"/>
            <a:ext cx="1545900" cy="46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ZERO</a:t>
            </a:r>
            <a:r>
              <a:rPr lang="en"/>
              <a:t>- OR LOW- COST ACTIONS</a:t>
            </a:r>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3" name="Shape 793"/>
        <p:cNvGrpSpPr/>
        <p:nvPr/>
      </p:nvGrpSpPr>
      <p:grpSpPr>
        <a:xfrm>
          <a:off x="0" y="0"/>
          <a:ext cx="0" cy="0"/>
          <a:chOff x="0" y="0"/>
          <a:chExt cx="0" cy="0"/>
        </a:xfrm>
      </p:grpSpPr>
      <p:pic>
        <p:nvPicPr>
          <p:cNvPr id="794" name="Google Shape;794;p125"/>
          <p:cNvPicPr preferRelativeResize="0"/>
          <p:nvPr/>
        </p:nvPicPr>
        <p:blipFill>
          <a:blip r:embed="rId3">
            <a:alphaModFix/>
          </a:blip>
          <a:stretch>
            <a:fillRect/>
          </a:stretch>
        </p:blipFill>
        <p:spPr>
          <a:xfrm>
            <a:off x="-241825" y="-69350"/>
            <a:ext cx="9443827" cy="5312150"/>
          </a:xfrm>
          <a:prstGeom prst="rect">
            <a:avLst/>
          </a:prstGeom>
          <a:noFill/>
          <a:ln>
            <a:noFill/>
          </a:ln>
        </p:spPr>
      </p:pic>
      <p:sp>
        <p:nvSpPr>
          <p:cNvPr id="795" name="Google Shape;795;p125"/>
          <p:cNvSpPr txBox="1"/>
          <p:nvPr/>
        </p:nvSpPr>
        <p:spPr>
          <a:xfrm>
            <a:off x="0" y="46052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Smart heating controls</a:t>
            </a:r>
            <a:endParaRPr b="1" sz="1700">
              <a:solidFill>
                <a:srgbClr val="FFFFFF"/>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26"/>
          <p:cNvSpPr txBox="1"/>
          <p:nvPr/>
        </p:nvSpPr>
        <p:spPr>
          <a:xfrm>
            <a:off x="0" y="46052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Smart heating controls</a:t>
            </a:r>
            <a:endParaRPr b="1" sz="1700">
              <a:solidFill>
                <a:srgbClr val="FFFFFF"/>
              </a:solidFill>
            </a:endParaRPr>
          </a:p>
        </p:txBody>
      </p:sp>
      <p:pic>
        <p:nvPicPr>
          <p:cNvPr id="801" name="Google Shape;801;p126"/>
          <p:cNvPicPr preferRelativeResize="0"/>
          <p:nvPr/>
        </p:nvPicPr>
        <p:blipFill>
          <a:blip r:embed="rId3">
            <a:alphaModFix/>
          </a:blip>
          <a:stretch>
            <a:fillRect/>
          </a:stretch>
        </p:blipFill>
        <p:spPr>
          <a:xfrm>
            <a:off x="1775950" y="949525"/>
            <a:ext cx="5915025" cy="3409950"/>
          </a:xfrm>
          <a:prstGeom prst="rect">
            <a:avLst/>
          </a:prstGeom>
          <a:noFill/>
          <a:ln>
            <a:noFill/>
          </a:ln>
        </p:spPr>
      </p:pic>
      <p:sp>
        <p:nvSpPr>
          <p:cNvPr id="802" name="Google Shape;802;p126"/>
          <p:cNvSpPr txBox="1"/>
          <p:nvPr/>
        </p:nvSpPr>
        <p:spPr>
          <a:xfrm>
            <a:off x="152400" y="152400"/>
            <a:ext cx="6178200" cy="551400"/>
          </a:xfrm>
          <a:prstGeom prst="rect">
            <a:avLst/>
          </a:prstGeom>
          <a:noFill/>
          <a:ln>
            <a:noFill/>
          </a:ln>
        </p:spPr>
        <p:txBody>
          <a:bodyPr anchorCtr="0" anchor="t" bIns="91425" lIns="91425" spcFirstLastPara="1" rIns="91425" wrap="square" tIns="91425">
            <a:spAutoFit/>
          </a:bodyPr>
          <a:lstStyle/>
          <a:p>
            <a:pPr indent="0" lvl="0" marL="76835" marR="951864" rtl="0" algn="l">
              <a:lnSpc>
                <a:spcPct val="116666"/>
              </a:lnSpc>
              <a:spcBef>
                <a:spcPts val="0"/>
              </a:spcBef>
              <a:spcAft>
                <a:spcPts val="0"/>
              </a:spcAft>
              <a:buNone/>
            </a:pPr>
            <a:r>
              <a:rPr lang="en" sz="1100">
                <a:solidFill>
                  <a:schemeClr val="dk1"/>
                </a:solidFill>
                <a:latin typeface="Open Sans"/>
                <a:ea typeface="Open Sans"/>
                <a:cs typeface="Open Sans"/>
                <a:sym typeface="Open Sans"/>
              </a:rPr>
              <a:t>An informal poll of owners of smart radiator valves on Twitter in December 2020 gave the following results</a:t>
            </a:r>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06" name="Shape 806"/>
        <p:cNvGrpSpPr/>
        <p:nvPr/>
      </p:nvGrpSpPr>
      <p:grpSpPr>
        <a:xfrm>
          <a:off x="0" y="0"/>
          <a:ext cx="0" cy="0"/>
          <a:chOff x="0" y="0"/>
          <a:chExt cx="0" cy="0"/>
        </a:xfrm>
      </p:grpSpPr>
      <p:sp>
        <p:nvSpPr>
          <p:cNvPr id="807" name="Google Shape;807;p1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percentage of people do this ...</a:t>
            </a:r>
            <a:endParaRPr/>
          </a:p>
        </p:txBody>
      </p:sp>
      <p:pic>
        <p:nvPicPr>
          <p:cNvPr id="808" name="Google Shape;808;p127"/>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12" name="Shape 812"/>
        <p:cNvGrpSpPr/>
        <p:nvPr/>
      </p:nvGrpSpPr>
      <p:grpSpPr>
        <a:xfrm>
          <a:off x="0" y="0"/>
          <a:ext cx="0" cy="0"/>
          <a:chOff x="0" y="0"/>
          <a:chExt cx="0" cy="0"/>
        </a:xfrm>
      </p:grpSpPr>
      <p:sp>
        <p:nvSpPr>
          <p:cNvPr id="813" name="Google Shape;813;p1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percentage of people do this … </a:t>
            </a:r>
            <a:r>
              <a:rPr i="1" lang="en"/>
              <a:t>answers</a:t>
            </a:r>
            <a:endParaRPr i="1"/>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en" sz="1600"/>
              <a:t>Do you have LED lighting in the whole house - 20% yes; </a:t>
            </a:r>
            <a:endParaRPr sz="1600"/>
          </a:p>
          <a:p>
            <a:pPr indent="-330200" lvl="0" marL="457200" rtl="0" algn="l">
              <a:spcBef>
                <a:spcPts val="0"/>
              </a:spcBef>
              <a:spcAft>
                <a:spcPts val="0"/>
              </a:spcAft>
              <a:buSzPts val="1600"/>
              <a:buChar char="●"/>
            </a:pPr>
            <a:r>
              <a:rPr lang="en" sz="1600"/>
              <a:t>Do you have a smart meter -  33.5% yes; </a:t>
            </a:r>
            <a:endParaRPr sz="1600"/>
          </a:p>
          <a:p>
            <a:pPr indent="-330200" lvl="0" marL="457200" rtl="0" algn="l">
              <a:spcBef>
                <a:spcPts val="0"/>
              </a:spcBef>
              <a:spcAft>
                <a:spcPts val="0"/>
              </a:spcAft>
              <a:buSzPts val="1600"/>
              <a:buChar char="●"/>
            </a:pPr>
            <a:r>
              <a:rPr lang="en" sz="1600"/>
              <a:t>When using the kettle, do you only boil the amount you need 78.1% yes; </a:t>
            </a:r>
            <a:endParaRPr sz="1600"/>
          </a:p>
          <a:p>
            <a:pPr indent="-330200" lvl="0" marL="457200" rtl="0" algn="l">
              <a:spcBef>
                <a:spcPts val="0"/>
              </a:spcBef>
              <a:spcAft>
                <a:spcPts val="0"/>
              </a:spcAft>
              <a:buSzPts val="1600"/>
              <a:buChar char="●"/>
            </a:pPr>
            <a:r>
              <a:t/>
            </a:r>
            <a:endParaRPr sz="1600"/>
          </a:p>
          <a:p>
            <a:pPr indent="-330200" lvl="0" marL="457200" rtl="0" algn="l">
              <a:spcBef>
                <a:spcPts val="0"/>
              </a:spcBef>
              <a:spcAft>
                <a:spcPts val="0"/>
              </a:spcAft>
              <a:buSzPts val="1600"/>
              <a:buChar char="●"/>
            </a:pPr>
            <a:r>
              <a:rPr lang="en" sz="1600"/>
              <a:t>Do you have one or more phone/laptop/tablet on charge overnight - 74.2% yes.</a:t>
            </a:r>
            <a:endParaRPr sz="3400"/>
          </a:p>
        </p:txBody>
      </p:sp>
      <p:pic>
        <p:nvPicPr>
          <p:cNvPr id="814" name="Google Shape;814;p128"/>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pic>
        <p:nvPicPr>
          <p:cNvPr id="819" name="Google Shape;819;p129"/>
          <p:cNvPicPr preferRelativeResize="0"/>
          <p:nvPr/>
        </p:nvPicPr>
        <p:blipFill>
          <a:blip r:embed="rId3">
            <a:alphaModFix/>
          </a:blip>
          <a:stretch>
            <a:fillRect/>
          </a:stretch>
        </p:blipFill>
        <p:spPr>
          <a:xfrm>
            <a:off x="-140425" y="-952500"/>
            <a:ext cx="9436825" cy="6291225"/>
          </a:xfrm>
          <a:prstGeom prst="rect">
            <a:avLst/>
          </a:prstGeom>
          <a:noFill/>
          <a:ln>
            <a:noFill/>
          </a:ln>
        </p:spPr>
      </p:pic>
      <p:sp>
        <p:nvSpPr>
          <p:cNvPr id="820" name="Google Shape;820;p129"/>
          <p:cNvSpPr txBox="1"/>
          <p:nvPr/>
        </p:nvSpPr>
        <p:spPr>
          <a:xfrm>
            <a:off x="5733850" y="4835225"/>
            <a:ext cx="5040300" cy="31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https://pl.wikipedia.org/wiki/User:Radomil</a:t>
            </a:r>
            <a:endParaRPr/>
          </a:p>
        </p:txBody>
      </p:sp>
      <p:sp>
        <p:nvSpPr>
          <p:cNvPr id="821" name="Google Shape;821;p129"/>
          <p:cNvSpPr txBox="1"/>
          <p:nvPr/>
        </p:nvSpPr>
        <p:spPr>
          <a:xfrm>
            <a:off x="0" y="46052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Loft insulation</a:t>
            </a:r>
            <a:endParaRPr b="1" sz="1700">
              <a:solidFill>
                <a:srgbClr val="FFFFFF"/>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pic>
        <p:nvPicPr>
          <p:cNvPr id="826" name="Google Shape;826;p130"/>
          <p:cNvPicPr preferRelativeResize="0"/>
          <p:nvPr/>
        </p:nvPicPr>
        <p:blipFill>
          <a:blip r:embed="rId3">
            <a:alphaModFix/>
          </a:blip>
          <a:stretch>
            <a:fillRect/>
          </a:stretch>
        </p:blipFill>
        <p:spPr>
          <a:xfrm>
            <a:off x="0" y="-50800"/>
            <a:ext cx="3895719" cy="5194301"/>
          </a:xfrm>
          <a:prstGeom prst="rect">
            <a:avLst/>
          </a:prstGeom>
          <a:noFill/>
          <a:ln>
            <a:noFill/>
          </a:ln>
        </p:spPr>
      </p:pic>
      <p:sp>
        <p:nvSpPr>
          <p:cNvPr id="827" name="Google Shape;827;p130"/>
          <p:cNvSpPr txBox="1"/>
          <p:nvPr/>
        </p:nvSpPr>
        <p:spPr>
          <a:xfrm>
            <a:off x="133550" y="4809725"/>
            <a:ext cx="3541500" cy="389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https://en.wikipedia.org/wiki/user:Mok9</a:t>
            </a:r>
            <a:endParaRPr>
              <a:solidFill>
                <a:srgbClr val="FFFFFF"/>
              </a:solidFill>
            </a:endParaRPr>
          </a:p>
        </p:txBody>
      </p:sp>
      <p:pic>
        <p:nvPicPr>
          <p:cNvPr id="828" name="Google Shape;828;p130"/>
          <p:cNvPicPr preferRelativeResize="0"/>
          <p:nvPr/>
        </p:nvPicPr>
        <p:blipFill>
          <a:blip r:embed="rId4">
            <a:alphaModFix/>
          </a:blip>
          <a:stretch>
            <a:fillRect/>
          </a:stretch>
        </p:blipFill>
        <p:spPr>
          <a:xfrm>
            <a:off x="4325575" y="-10"/>
            <a:ext cx="9144000" cy="5143509"/>
          </a:xfrm>
          <a:prstGeom prst="rect">
            <a:avLst/>
          </a:prstGeom>
          <a:noFill/>
          <a:ln>
            <a:noFill/>
          </a:ln>
        </p:spPr>
      </p:pic>
      <p:sp>
        <p:nvSpPr>
          <p:cNvPr id="829" name="Google Shape;829;p130"/>
          <p:cNvSpPr txBox="1"/>
          <p:nvPr/>
        </p:nvSpPr>
        <p:spPr>
          <a:xfrm>
            <a:off x="4937925" y="4809725"/>
            <a:ext cx="6464400" cy="336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https://commons.wikimedia.org/w/index.php?title=User:Workworkwembley</a:t>
            </a:r>
            <a:endParaRPr>
              <a:solidFill>
                <a:srgbClr val="FFFFFF"/>
              </a:solidFill>
            </a:endParaRPr>
          </a:p>
        </p:txBody>
      </p:sp>
      <p:sp>
        <p:nvSpPr>
          <p:cNvPr id="830" name="Google Shape;830;p130"/>
          <p:cNvSpPr txBox="1"/>
          <p:nvPr/>
        </p:nvSpPr>
        <p:spPr>
          <a:xfrm>
            <a:off x="133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Cavity wall insulation </a:t>
            </a:r>
            <a:endParaRPr b="1" sz="1700">
              <a:solidFill>
                <a:srgbClr val="FFFFFF"/>
              </a:solidFill>
            </a:endParaRPr>
          </a:p>
          <a:p>
            <a:pPr indent="0" lvl="0" marL="0" rtl="0" algn="l">
              <a:spcBef>
                <a:spcPts val="0"/>
              </a:spcBef>
              <a:spcAft>
                <a:spcPts val="0"/>
              </a:spcAft>
              <a:buNone/>
            </a:pPr>
            <a:r>
              <a:rPr b="1" lang="en" sz="1700">
                <a:solidFill>
                  <a:srgbClr val="FFFFFF"/>
                </a:solidFill>
              </a:rPr>
              <a:t>- as built</a:t>
            </a:r>
            <a:endParaRPr b="1" sz="1700">
              <a:solidFill>
                <a:srgbClr val="FFFFFF"/>
              </a:solidFill>
            </a:endParaRPr>
          </a:p>
        </p:txBody>
      </p:sp>
      <p:sp>
        <p:nvSpPr>
          <p:cNvPr id="831" name="Google Shape;831;p130"/>
          <p:cNvSpPr txBox="1"/>
          <p:nvPr/>
        </p:nvSpPr>
        <p:spPr>
          <a:xfrm>
            <a:off x="7565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Cavity wall insulation </a:t>
            </a:r>
            <a:endParaRPr b="1" sz="1700">
              <a:solidFill>
                <a:srgbClr val="FFFFFF"/>
              </a:solidFill>
            </a:endParaRPr>
          </a:p>
          <a:p>
            <a:pPr indent="0" lvl="0" marL="0" rtl="0" algn="l">
              <a:spcBef>
                <a:spcPts val="0"/>
              </a:spcBef>
              <a:spcAft>
                <a:spcPts val="0"/>
              </a:spcAft>
              <a:buNone/>
            </a:pPr>
            <a:r>
              <a:rPr b="1" lang="en" sz="1700">
                <a:solidFill>
                  <a:srgbClr val="FFFFFF"/>
                </a:solidFill>
              </a:rPr>
              <a:t>- retrofit</a:t>
            </a:r>
            <a:endParaRPr b="1" sz="1700">
              <a:solidFill>
                <a:srgbClr val="FFFFFF"/>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pic>
        <p:nvPicPr>
          <p:cNvPr id="836" name="Google Shape;836;p131"/>
          <p:cNvPicPr preferRelativeResize="0"/>
          <p:nvPr/>
        </p:nvPicPr>
        <p:blipFill>
          <a:blip r:embed="rId3">
            <a:alphaModFix/>
          </a:blip>
          <a:stretch>
            <a:fillRect/>
          </a:stretch>
        </p:blipFill>
        <p:spPr>
          <a:xfrm>
            <a:off x="-196625" y="-1003300"/>
            <a:ext cx="9340626" cy="6227076"/>
          </a:xfrm>
          <a:prstGeom prst="rect">
            <a:avLst/>
          </a:prstGeom>
          <a:noFill/>
          <a:ln>
            <a:noFill/>
          </a:ln>
        </p:spPr>
      </p:pic>
      <p:sp>
        <p:nvSpPr>
          <p:cNvPr id="837" name="Google Shape;837;p131"/>
          <p:cNvSpPr txBox="1"/>
          <p:nvPr/>
        </p:nvSpPr>
        <p:spPr>
          <a:xfrm>
            <a:off x="0" y="4749725"/>
            <a:ext cx="4131900" cy="290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http://freestocktextures.com/texture/id/690</a:t>
            </a:r>
            <a:endParaRPr>
              <a:solidFill>
                <a:srgbClr val="FFFFFF"/>
              </a:solidFill>
            </a:endParaRPr>
          </a:p>
        </p:txBody>
      </p:sp>
      <p:sp>
        <p:nvSpPr>
          <p:cNvPr id="838" name="Google Shape;838;p131"/>
          <p:cNvSpPr txBox="1"/>
          <p:nvPr/>
        </p:nvSpPr>
        <p:spPr>
          <a:xfrm>
            <a:off x="133550" y="150300"/>
            <a:ext cx="46302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Traditional - Solid wall brick pattern</a:t>
            </a:r>
            <a:endParaRPr b="1" sz="17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medical conditions are made worse by cold, damp homes?</a:t>
            </a:r>
            <a:r>
              <a:rPr lang="en"/>
              <a:t> </a:t>
            </a:r>
            <a:endParaRPr/>
          </a:p>
        </p:txBody>
      </p:sp>
      <p:pic>
        <p:nvPicPr>
          <p:cNvPr id="133" name="Google Shape;133;p24"/>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pic>
        <p:nvPicPr>
          <p:cNvPr id="843" name="Google Shape;843;p132"/>
          <p:cNvPicPr preferRelativeResize="0"/>
          <p:nvPr/>
        </p:nvPicPr>
        <p:blipFill>
          <a:blip r:embed="rId3">
            <a:alphaModFix/>
          </a:blip>
          <a:stretch>
            <a:fillRect/>
          </a:stretch>
        </p:blipFill>
        <p:spPr>
          <a:xfrm>
            <a:off x="0" y="0"/>
            <a:ext cx="9143999" cy="4061199"/>
          </a:xfrm>
          <a:prstGeom prst="rect">
            <a:avLst/>
          </a:prstGeom>
          <a:noFill/>
          <a:ln>
            <a:noFill/>
          </a:ln>
        </p:spPr>
      </p:pic>
      <p:pic>
        <p:nvPicPr>
          <p:cNvPr id="844" name="Google Shape;844;p132"/>
          <p:cNvPicPr preferRelativeResize="0"/>
          <p:nvPr/>
        </p:nvPicPr>
        <p:blipFill>
          <a:blip r:embed="rId3">
            <a:alphaModFix/>
          </a:blip>
          <a:stretch>
            <a:fillRect/>
          </a:stretch>
        </p:blipFill>
        <p:spPr>
          <a:xfrm>
            <a:off x="196725" y="3511125"/>
            <a:ext cx="9143999" cy="4061199"/>
          </a:xfrm>
          <a:prstGeom prst="rect">
            <a:avLst/>
          </a:prstGeom>
          <a:noFill/>
          <a:ln>
            <a:noFill/>
          </a:ln>
        </p:spPr>
      </p:pic>
      <p:pic>
        <p:nvPicPr>
          <p:cNvPr id="845" name="Google Shape;845;p132"/>
          <p:cNvPicPr preferRelativeResize="0"/>
          <p:nvPr/>
        </p:nvPicPr>
        <p:blipFill>
          <a:blip r:embed="rId3">
            <a:alphaModFix/>
          </a:blip>
          <a:stretch>
            <a:fillRect/>
          </a:stretch>
        </p:blipFill>
        <p:spPr>
          <a:xfrm>
            <a:off x="-8420125" y="3511125"/>
            <a:ext cx="9143999" cy="4061199"/>
          </a:xfrm>
          <a:prstGeom prst="rect">
            <a:avLst/>
          </a:prstGeom>
          <a:noFill/>
          <a:ln>
            <a:noFill/>
          </a:ln>
        </p:spPr>
      </p:pic>
      <p:sp>
        <p:nvSpPr>
          <p:cNvPr id="846" name="Google Shape;846;p132"/>
          <p:cNvSpPr txBox="1"/>
          <p:nvPr/>
        </p:nvSpPr>
        <p:spPr>
          <a:xfrm>
            <a:off x="133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Traditional - </a:t>
            </a:r>
            <a:r>
              <a:rPr b="1" lang="en" sz="1700">
                <a:solidFill>
                  <a:srgbClr val="FFFFFF"/>
                </a:solidFill>
              </a:rPr>
              <a:t>Cavity wall brick pattern (with insulation drill holes)</a:t>
            </a:r>
            <a:endParaRPr b="1" sz="1700">
              <a:solidFill>
                <a:srgbClr val="FFFFFF"/>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0" name="Shape 850"/>
        <p:cNvGrpSpPr/>
        <p:nvPr/>
      </p:nvGrpSpPr>
      <p:grpSpPr>
        <a:xfrm>
          <a:off x="0" y="0"/>
          <a:ext cx="0" cy="0"/>
          <a:chOff x="0" y="0"/>
          <a:chExt cx="0" cy="0"/>
        </a:xfrm>
      </p:grpSpPr>
      <p:pic>
        <p:nvPicPr>
          <p:cNvPr id="851" name="Google Shape;851;p133"/>
          <p:cNvPicPr preferRelativeResize="0"/>
          <p:nvPr/>
        </p:nvPicPr>
        <p:blipFill>
          <a:blip r:embed="rId3">
            <a:alphaModFix/>
          </a:blip>
          <a:stretch>
            <a:fillRect/>
          </a:stretch>
        </p:blipFill>
        <p:spPr>
          <a:xfrm>
            <a:off x="0" y="0"/>
            <a:ext cx="9144000" cy="6858000"/>
          </a:xfrm>
          <a:prstGeom prst="rect">
            <a:avLst/>
          </a:prstGeom>
          <a:noFill/>
          <a:ln>
            <a:noFill/>
          </a:ln>
        </p:spPr>
      </p:pic>
      <p:sp>
        <p:nvSpPr>
          <p:cNvPr id="852" name="Google Shape;852;p133"/>
          <p:cNvSpPr/>
          <p:nvPr/>
        </p:nvSpPr>
        <p:spPr>
          <a:xfrm>
            <a:off x="142575" y="238425"/>
            <a:ext cx="1725000" cy="316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highlight>
                <a:srgbClr val="CCCCCC"/>
              </a:highlight>
            </a:endParaRPr>
          </a:p>
        </p:txBody>
      </p:sp>
      <p:sp>
        <p:nvSpPr>
          <p:cNvPr id="853" name="Google Shape;853;p133"/>
          <p:cNvSpPr txBox="1"/>
          <p:nvPr/>
        </p:nvSpPr>
        <p:spPr>
          <a:xfrm>
            <a:off x="133550" y="1503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t>Non-traditional</a:t>
            </a:r>
            <a:endParaRPr b="1" sz="1700"/>
          </a:p>
        </p:txBody>
      </p:sp>
      <p:sp>
        <p:nvSpPr>
          <p:cNvPr id="854" name="Google Shape;854;p133"/>
          <p:cNvSpPr txBox="1"/>
          <p:nvPr/>
        </p:nvSpPr>
        <p:spPr>
          <a:xfrm>
            <a:off x="133550" y="5001075"/>
            <a:ext cx="6117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https://commons.wikimedia.org/wiki/User:RHaworth</a:t>
            </a:r>
            <a:endParaRPr>
              <a:solidFill>
                <a:srgbClr val="FFFFFF"/>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8" name="Shape 858"/>
        <p:cNvGrpSpPr/>
        <p:nvPr/>
      </p:nvGrpSpPr>
      <p:grpSpPr>
        <a:xfrm>
          <a:off x="0" y="0"/>
          <a:ext cx="0" cy="0"/>
          <a:chOff x="0" y="0"/>
          <a:chExt cx="0" cy="0"/>
        </a:xfrm>
      </p:grpSpPr>
      <p:pic>
        <p:nvPicPr>
          <p:cNvPr id="859" name="Google Shape;859;p134"/>
          <p:cNvPicPr preferRelativeResize="0"/>
          <p:nvPr/>
        </p:nvPicPr>
        <p:blipFill>
          <a:blip r:embed="rId3">
            <a:alphaModFix/>
          </a:blip>
          <a:stretch>
            <a:fillRect/>
          </a:stretch>
        </p:blipFill>
        <p:spPr>
          <a:xfrm>
            <a:off x="1054000" y="-273644"/>
            <a:ext cx="7587725" cy="5690794"/>
          </a:xfrm>
          <a:prstGeom prst="rect">
            <a:avLst/>
          </a:prstGeom>
          <a:noFill/>
          <a:ln>
            <a:noFill/>
          </a:ln>
        </p:spPr>
      </p:pic>
      <p:sp>
        <p:nvSpPr>
          <p:cNvPr id="860" name="Google Shape;860;p134"/>
          <p:cNvSpPr txBox="1"/>
          <p:nvPr/>
        </p:nvSpPr>
        <p:spPr>
          <a:xfrm>
            <a:off x="105450" y="1784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t>External wall insulation </a:t>
            </a:r>
            <a:endParaRPr b="1" sz="1700"/>
          </a:p>
          <a:p>
            <a:pPr indent="0" lvl="0" marL="0" rtl="0" algn="l">
              <a:spcBef>
                <a:spcPts val="0"/>
              </a:spcBef>
              <a:spcAft>
                <a:spcPts val="0"/>
              </a:spcAft>
              <a:buNone/>
            </a:pPr>
            <a:r>
              <a:rPr b="1" lang="en" sz="1700"/>
              <a:t>- before	</a:t>
            </a:r>
            <a:endParaRPr b="1" sz="1700"/>
          </a:p>
          <a:p>
            <a:pPr indent="0" lvl="0" marL="0" rtl="0" algn="l">
              <a:spcBef>
                <a:spcPts val="0"/>
              </a:spcBef>
              <a:spcAft>
                <a:spcPts val="0"/>
              </a:spcAft>
              <a:buNone/>
            </a:pPr>
            <a:r>
              <a:rPr b="1" lang="en" sz="1700">
                <a:solidFill>
                  <a:srgbClr val="FFFFFF"/>
                </a:solidFill>
              </a:rPr>
              <a:t>- as built</a:t>
            </a:r>
            <a:endParaRPr b="1" sz="1700">
              <a:solidFill>
                <a:srgbClr val="FFFFFF"/>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p135"/>
          <p:cNvPicPr preferRelativeResize="0"/>
          <p:nvPr/>
        </p:nvPicPr>
        <p:blipFill>
          <a:blip r:embed="rId3">
            <a:alphaModFix/>
          </a:blip>
          <a:stretch>
            <a:fillRect/>
          </a:stretch>
        </p:blipFill>
        <p:spPr>
          <a:xfrm>
            <a:off x="1143000" y="0"/>
            <a:ext cx="6858000" cy="5143500"/>
          </a:xfrm>
          <a:prstGeom prst="rect">
            <a:avLst/>
          </a:prstGeom>
          <a:noFill/>
          <a:ln>
            <a:noFill/>
          </a:ln>
        </p:spPr>
      </p:pic>
      <p:sp>
        <p:nvSpPr>
          <p:cNvPr id="866" name="Google Shape;866;p135"/>
          <p:cNvSpPr txBox="1"/>
          <p:nvPr/>
        </p:nvSpPr>
        <p:spPr>
          <a:xfrm>
            <a:off x="1314025" y="4548975"/>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External  wall </a:t>
            </a:r>
            <a:endParaRPr b="1" sz="1700">
              <a:solidFill>
                <a:srgbClr val="FFFFFF"/>
              </a:solidFill>
            </a:endParaRPr>
          </a:p>
          <a:p>
            <a:pPr indent="0" lvl="0" marL="0" rtl="0" algn="l">
              <a:spcBef>
                <a:spcPts val="0"/>
              </a:spcBef>
              <a:spcAft>
                <a:spcPts val="0"/>
              </a:spcAft>
              <a:buNone/>
            </a:pPr>
            <a:r>
              <a:rPr b="1" lang="en" sz="1700">
                <a:solidFill>
                  <a:srgbClr val="FFFFFF"/>
                </a:solidFill>
              </a:rPr>
              <a:t>insulation - during</a:t>
            </a:r>
            <a:endParaRPr b="1" sz="1700">
              <a:solidFill>
                <a:srgbClr val="FFFFFF"/>
              </a:solidFill>
              <a:highlight>
                <a:srgbClr val="000000"/>
              </a:highlight>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0" name="Shape 870"/>
        <p:cNvGrpSpPr/>
        <p:nvPr/>
      </p:nvGrpSpPr>
      <p:grpSpPr>
        <a:xfrm>
          <a:off x="0" y="0"/>
          <a:ext cx="0" cy="0"/>
          <a:chOff x="0" y="0"/>
          <a:chExt cx="0" cy="0"/>
        </a:xfrm>
      </p:grpSpPr>
      <p:pic>
        <p:nvPicPr>
          <p:cNvPr id="871" name="Google Shape;871;p136"/>
          <p:cNvPicPr preferRelativeResize="0"/>
          <p:nvPr/>
        </p:nvPicPr>
        <p:blipFill>
          <a:blip r:embed="rId3">
            <a:alphaModFix/>
          </a:blip>
          <a:stretch>
            <a:fillRect/>
          </a:stretch>
        </p:blipFill>
        <p:spPr>
          <a:xfrm>
            <a:off x="846125" y="0"/>
            <a:ext cx="6857992" cy="5143500"/>
          </a:xfrm>
          <a:prstGeom prst="rect">
            <a:avLst/>
          </a:prstGeom>
          <a:noFill/>
          <a:ln>
            <a:noFill/>
          </a:ln>
        </p:spPr>
      </p:pic>
      <p:sp>
        <p:nvSpPr>
          <p:cNvPr id="872" name="Google Shape;872;p136"/>
          <p:cNvSpPr txBox="1"/>
          <p:nvPr/>
        </p:nvSpPr>
        <p:spPr>
          <a:xfrm>
            <a:off x="1075125" y="941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t>External wall insulation - after</a:t>
            </a:r>
            <a:endParaRPr b="1" sz="1700"/>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sp>
        <p:nvSpPr>
          <p:cNvPr id="877" name="Google Shape;877;p1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Name that wall - quiz</a:t>
            </a:r>
            <a:endParaRPr/>
          </a:p>
        </p:txBody>
      </p:sp>
      <p:pic>
        <p:nvPicPr>
          <p:cNvPr id="878" name="Google Shape;878;p137"/>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2" name="Shape 882"/>
        <p:cNvGrpSpPr/>
        <p:nvPr/>
      </p:nvGrpSpPr>
      <p:grpSpPr>
        <a:xfrm>
          <a:off x="0" y="0"/>
          <a:ext cx="0" cy="0"/>
          <a:chOff x="0" y="0"/>
          <a:chExt cx="0" cy="0"/>
        </a:xfrm>
      </p:grpSpPr>
      <p:sp>
        <p:nvSpPr>
          <p:cNvPr id="883" name="Google Shape;883;p138"/>
          <p:cNvSpPr txBox="1"/>
          <p:nvPr/>
        </p:nvSpPr>
        <p:spPr>
          <a:xfrm>
            <a:off x="285950" y="3027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Name that wall - question 1</a:t>
            </a:r>
            <a:endParaRPr b="1" sz="1700">
              <a:solidFill>
                <a:srgbClr val="FFFFFF"/>
              </a:solidFill>
            </a:endParaRPr>
          </a:p>
        </p:txBody>
      </p:sp>
      <p:pic>
        <p:nvPicPr>
          <p:cNvPr id="884" name="Google Shape;884;p138"/>
          <p:cNvPicPr preferRelativeResize="0"/>
          <p:nvPr/>
        </p:nvPicPr>
        <p:blipFill>
          <a:blip r:embed="rId3">
            <a:alphaModFix/>
          </a:blip>
          <a:stretch>
            <a:fillRect/>
          </a:stretch>
        </p:blipFill>
        <p:spPr>
          <a:xfrm>
            <a:off x="-72400" y="-1150600"/>
            <a:ext cx="9288800" cy="6966577"/>
          </a:xfrm>
          <a:prstGeom prst="rect">
            <a:avLst/>
          </a:prstGeom>
          <a:noFill/>
          <a:ln>
            <a:noFill/>
          </a:ln>
        </p:spPr>
      </p:pic>
      <p:sp>
        <p:nvSpPr>
          <p:cNvPr id="885" name="Google Shape;885;p138"/>
          <p:cNvSpPr txBox="1"/>
          <p:nvPr/>
        </p:nvSpPr>
        <p:spPr>
          <a:xfrm>
            <a:off x="5055125" y="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Name that wall - question 1</a:t>
            </a:r>
            <a:endParaRPr b="1" sz="1700">
              <a:solidFill>
                <a:srgbClr val="FFFFFF"/>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id="890" name="Google Shape;890;p139"/>
          <p:cNvSpPr txBox="1"/>
          <p:nvPr/>
        </p:nvSpPr>
        <p:spPr>
          <a:xfrm>
            <a:off x="285950" y="3027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Name that wall - question 1</a:t>
            </a:r>
            <a:endParaRPr b="1" sz="1700">
              <a:solidFill>
                <a:srgbClr val="FFFFFF"/>
              </a:solidFill>
            </a:endParaRPr>
          </a:p>
        </p:txBody>
      </p:sp>
      <p:sp>
        <p:nvSpPr>
          <p:cNvPr id="891" name="Google Shape;891;p139"/>
          <p:cNvSpPr txBox="1"/>
          <p:nvPr/>
        </p:nvSpPr>
        <p:spPr>
          <a:xfrm>
            <a:off x="5055125" y="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Name that wall - question 1</a:t>
            </a:r>
            <a:endParaRPr b="1" sz="1700">
              <a:solidFill>
                <a:srgbClr val="FFFFFF"/>
              </a:solidFill>
            </a:endParaRPr>
          </a:p>
        </p:txBody>
      </p:sp>
      <p:pic>
        <p:nvPicPr>
          <p:cNvPr id="892" name="Google Shape;892;p139"/>
          <p:cNvPicPr preferRelativeResize="0"/>
          <p:nvPr/>
        </p:nvPicPr>
        <p:blipFill>
          <a:blip r:embed="rId3">
            <a:alphaModFix/>
          </a:blip>
          <a:stretch>
            <a:fillRect/>
          </a:stretch>
        </p:blipFill>
        <p:spPr>
          <a:xfrm>
            <a:off x="0" y="-78100"/>
            <a:ext cx="11237021" cy="5361949"/>
          </a:xfrm>
          <a:prstGeom prst="rect">
            <a:avLst/>
          </a:prstGeom>
          <a:noFill/>
          <a:ln>
            <a:noFill/>
          </a:ln>
        </p:spPr>
      </p:pic>
      <p:sp>
        <p:nvSpPr>
          <p:cNvPr id="893" name="Google Shape;893;p139"/>
          <p:cNvSpPr txBox="1"/>
          <p:nvPr/>
        </p:nvSpPr>
        <p:spPr>
          <a:xfrm>
            <a:off x="79125" y="4763675"/>
            <a:ext cx="5460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FFFFFF"/>
                </a:solidFill>
              </a:rPr>
              <a:t>https://en.wikipedia.org/wiki/User:Oosoom</a:t>
            </a:r>
            <a:endParaRPr>
              <a:solidFill>
                <a:srgbClr val="FFFFFF"/>
              </a:solidFill>
            </a:endParaRPr>
          </a:p>
        </p:txBody>
      </p:sp>
      <p:sp>
        <p:nvSpPr>
          <p:cNvPr id="894" name="Google Shape;894;p139"/>
          <p:cNvSpPr txBox="1"/>
          <p:nvPr/>
        </p:nvSpPr>
        <p:spPr>
          <a:xfrm>
            <a:off x="79125" y="78000"/>
            <a:ext cx="104769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t>Name that wall - Question 2</a:t>
            </a:r>
            <a:endParaRPr b="1" sz="1700"/>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p140"/>
          <p:cNvPicPr preferRelativeResize="0"/>
          <p:nvPr/>
        </p:nvPicPr>
        <p:blipFill>
          <a:blip r:embed="rId3">
            <a:alphaModFix/>
          </a:blip>
          <a:stretch>
            <a:fillRect/>
          </a:stretch>
        </p:blipFill>
        <p:spPr>
          <a:xfrm>
            <a:off x="42638" y="-220350"/>
            <a:ext cx="9058720" cy="6794048"/>
          </a:xfrm>
          <a:prstGeom prst="rect">
            <a:avLst/>
          </a:prstGeom>
          <a:noFill/>
          <a:ln>
            <a:noFill/>
          </a:ln>
        </p:spPr>
      </p:pic>
      <p:sp>
        <p:nvSpPr>
          <p:cNvPr id="900" name="Google Shape;900;p140"/>
          <p:cNvSpPr txBox="1"/>
          <p:nvPr/>
        </p:nvSpPr>
        <p:spPr>
          <a:xfrm>
            <a:off x="285950" y="30270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solidFill>
                  <a:srgbClr val="FFFFFF"/>
                </a:solidFill>
              </a:rPr>
              <a:t>Name that wall - question 3	</a:t>
            </a:r>
            <a:endParaRPr b="1" sz="1700">
              <a:solidFill>
                <a:srgbClr val="FFFFFF"/>
              </a:solidFil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sp>
        <p:nvSpPr>
          <p:cNvPr id="905" name="Google Shape;905;p141"/>
          <p:cNvSpPr txBox="1"/>
          <p:nvPr/>
        </p:nvSpPr>
        <p:spPr>
          <a:xfrm>
            <a:off x="0" y="347050"/>
            <a:ext cx="3738300" cy="44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700"/>
              <a:t>Name that wall</a:t>
            </a:r>
            <a:r>
              <a:rPr b="1" lang="en" sz="1700"/>
              <a:t> -</a:t>
            </a:r>
            <a:endParaRPr b="1" sz="1700"/>
          </a:p>
          <a:p>
            <a:pPr indent="0" lvl="0" marL="0" rtl="0" algn="l">
              <a:spcBef>
                <a:spcPts val="0"/>
              </a:spcBef>
              <a:spcAft>
                <a:spcPts val="0"/>
              </a:spcAft>
              <a:buNone/>
            </a:pPr>
            <a:r>
              <a:rPr b="1" lang="en" sz="1700"/>
              <a:t> Question 4</a:t>
            </a:r>
            <a:endParaRPr b="1" sz="1700"/>
          </a:p>
        </p:txBody>
      </p:sp>
      <p:pic>
        <p:nvPicPr>
          <p:cNvPr id="906" name="Google Shape;906;p141"/>
          <p:cNvPicPr preferRelativeResize="0"/>
          <p:nvPr/>
        </p:nvPicPr>
        <p:blipFill>
          <a:blip r:embed="rId3">
            <a:alphaModFix/>
          </a:blip>
          <a:stretch>
            <a:fillRect/>
          </a:stretch>
        </p:blipFill>
        <p:spPr>
          <a:xfrm>
            <a:off x="2013049" y="-124950"/>
            <a:ext cx="4650226" cy="6159825"/>
          </a:xfrm>
          <a:prstGeom prst="rect">
            <a:avLst/>
          </a:prstGeom>
          <a:noFill/>
          <a:ln>
            <a:noFill/>
          </a:ln>
        </p:spPr>
      </p:pic>
      <p:sp>
        <p:nvSpPr>
          <p:cNvPr id="907" name="Google Shape;907;p141"/>
          <p:cNvSpPr txBox="1"/>
          <p:nvPr/>
        </p:nvSpPr>
        <p:spPr>
          <a:xfrm>
            <a:off x="6916800" y="4530325"/>
            <a:ext cx="2163000" cy="33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Photo: WMFS, Kings Norton fire station</a:t>
            </a:r>
            <a:endParaRPr/>
          </a:p>
        </p:txBody>
      </p:sp>
      <p:pic>
        <p:nvPicPr>
          <p:cNvPr id="908" name="Google Shape;908;p141"/>
          <p:cNvPicPr preferRelativeResize="0"/>
          <p:nvPr/>
        </p:nvPicPr>
        <p:blipFill>
          <a:blip r:embed="rId4">
            <a:alphaModFix/>
          </a:blip>
          <a:stretch>
            <a:fillRect/>
          </a:stretch>
        </p:blipFill>
        <p:spPr>
          <a:xfrm>
            <a:off x="5432850" y="-237450"/>
            <a:ext cx="3898301" cy="33848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medical conditions are made worse by cold, damp homes? </a:t>
            </a:r>
            <a:endParaRPr/>
          </a:p>
        </p:txBody>
      </p:sp>
      <p:pic>
        <p:nvPicPr>
          <p:cNvPr id="139" name="Google Shape;139;p25"/>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40" name="Google Shape;140;p25"/>
          <p:cNvSpPr txBox="1"/>
          <p:nvPr/>
        </p:nvSpPr>
        <p:spPr>
          <a:xfrm>
            <a:off x="604500" y="1598375"/>
            <a:ext cx="6372000" cy="3545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Circulatory conditions - heart disease, strokes, high blood pressure</a:t>
            </a:r>
            <a:endParaRPr sz="2400"/>
          </a:p>
          <a:p>
            <a:pPr indent="-381000" lvl="0" marL="457200" rtl="0" algn="l">
              <a:spcBef>
                <a:spcPts val="0"/>
              </a:spcBef>
              <a:spcAft>
                <a:spcPts val="0"/>
              </a:spcAft>
              <a:buSzPts val="2400"/>
              <a:buChar char="-"/>
            </a:pPr>
            <a:r>
              <a:rPr lang="en" sz="2400"/>
              <a:t>Respiratory conditions - asthma, COPD</a:t>
            </a:r>
            <a:endParaRPr sz="2400"/>
          </a:p>
          <a:p>
            <a:pPr indent="-381000" lvl="0" marL="457200" rtl="0" algn="l">
              <a:spcBef>
                <a:spcPts val="0"/>
              </a:spcBef>
              <a:spcAft>
                <a:spcPts val="0"/>
              </a:spcAft>
              <a:buSzPts val="2400"/>
              <a:buChar char="-"/>
            </a:pPr>
            <a:r>
              <a:rPr lang="en" sz="2400"/>
              <a:t>Musculoskeletal conditions - arthritis</a:t>
            </a:r>
            <a:endParaRPr sz="2400"/>
          </a:p>
          <a:p>
            <a:pPr indent="-381000" lvl="0" marL="457200" rtl="0" algn="l">
              <a:spcBef>
                <a:spcPts val="0"/>
              </a:spcBef>
              <a:spcAft>
                <a:spcPts val="0"/>
              </a:spcAft>
              <a:buSzPts val="2400"/>
              <a:buChar char="-"/>
            </a:pPr>
            <a:r>
              <a:rPr lang="en" sz="2400">
                <a:solidFill>
                  <a:schemeClr val="dk1"/>
                </a:solidFill>
              </a:rPr>
              <a:t>Mental illness - anxiety, depression, SAD</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Weakened immune system - ME, CFS, Sickle Cell Anaemia, Cancer</a:t>
            </a:r>
            <a:endParaRPr sz="2400">
              <a:solidFill>
                <a:schemeClr val="dk1"/>
              </a:solidFill>
            </a:endParaRPr>
          </a:p>
          <a:p>
            <a:pPr indent="0" lvl="0" marL="0" rtl="0" algn="l">
              <a:spcBef>
                <a:spcPts val="0"/>
              </a:spcBef>
              <a:spcAft>
                <a:spcPts val="0"/>
              </a:spcAft>
              <a:buNone/>
            </a:pPr>
            <a:r>
              <a:rPr lang="en"/>
              <a:t> </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142"/>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Performance Certificates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Must be produced when building or letting a property</a:t>
            </a:r>
            <a:endParaRPr sz="2400"/>
          </a:p>
          <a:p>
            <a:pPr indent="-381000" lvl="0" marL="457200" rtl="0" algn="l">
              <a:lnSpc>
                <a:spcPct val="115000"/>
              </a:lnSpc>
              <a:spcBef>
                <a:spcPts val="0"/>
              </a:spcBef>
              <a:spcAft>
                <a:spcPts val="0"/>
              </a:spcAft>
              <a:buSzPts val="2400"/>
              <a:buChar char="●"/>
            </a:pPr>
            <a:r>
              <a:rPr lang="en" sz="2400"/>
              <a:t>Give us some useful information about energy performance of a home</a:t>
            </a:r>
            <a:endParaRPr sz="2400"/>
          </a:p>
          <a:p>
            <a:pPr indent="-381000" lvl="0" marL="457200" rtl="0" algn="l">
              <a:lnSpc>
                <a:spcPct val="115000"/>
              </a:lnSpc>
              <a:spcBef>
                <a:spcPts val="0"/>
              </a:spcBef>
              <a:spcAft>
                <a:spcPts val="0"/>
              </a:spcAft>
              <a:buSzPts val="2400"/>
              <a:buChar char="●"/>
            </a:pPr>
            <a:r>
              <a:rPr lang="en" sz="2400"/>
              <a:t>A-G rating</a:t>
            </a:r>
            <a:endParaRPr sz="2400"/>
          </a:p>
          <a:p>
            <a:pPr indent="-381000" lvl="0" marL="457200" rtl="0" algn="l">
              <a:lnSpc>
                <a:spcPct val="115000"/>
              </a:lnSpc>
              <a:spcBef>
                <a:spcPts val="0"/>
              </a:spcBef>
              <a:spcAft>
                <a:spcPts val="0"/>
              </a:spcAft>
              <a:buSzPts val="2400"/>
              <a:buChar char="●"/>
            </a:pPr>
            <a:r>
              <a:rPr lang="en" sz="2400"/>
              <a:t>F or G cannot be rented out</a:t>
            </a:r>
            <a:endParaRPr sz="2400"/>
          </a:p>
          <a:p>
            <a:pPr indent="-381000" lvl="0" marL="457200" rtl="0" algn="l">
              <a:lnSpc>
                <a:spcPct val="115000"/>
              </a:lnSpc>
              <a:spcBef>
                <a:spcPts val="0"/>
              </a:spcBef>
              <a:spcAft>
                <a:spcPts val="0"/>
              </a:spcAft>
              <a:buSzPts val="2400"/>
              <a:buChar char="●"/>
            </a:pPr>
            <a:r>
              <a:rPr lang="en" sz="2400" u="sng">
                <a:solidFill>
                  <a:schemeClr val="hlink"/>
                </a:solidFill>
                <a:hlinkClick r:id="rId3"/>
              </a:rPr>
              <a:t>https://find-energy-certificate.digital.communities.gov.uk/</a:t>
            </a:r>
            <a:endParaRPr sz="2400"/>
          </a:p>
          <a:p>
            <a:pPr indent="-381000" lvl="0" marL="457200" rtl="0" algn="l">
              <a:lnSpc>
                <a:spcPct val="115000"/>
              </a:lnSpc>
              <a:spcBef>
                <a:spcPts val="0"/>
              </a:spcBef>
              <a:spcAft>
                <a:spcPts val="0"/>
              </a:spcAft>
              <a:buSzPts val="2400"/>
              <a:buChar char="●"/>
            </a:pPr>
            <a:r>
              <a:rPr lang="en" sz="2400"/>
              <a:t>Homework - find your EPC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17" name="Shape 917"/>
        <p:cNvGrpSpPr/>
        <p:nvPr/>
      </p:nvGrpSpPr>
      <p:grpSpPr>
        <a:xfrm>
          <a:off x="0" y="0"/>
          <a:ext cx="0" cy="0"/>
          <a:chOff x="0" y="0"/>
          <a:chExt cx="0" cy="0"/>
        </a:xfrm>
      </p:grpSpPr>
      <p:sp>
        <p:nvSpPr>
          <p:cNvPr id="918" name="Google Shape;918;p143"/>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LED lighting</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Most efficient light bulbs you can get</a:t>
            </a:r>
            <a:endParaRPr sz="2400"/>
          </a:p>
          <a:p>
            <a:pPr indent="-381000" lvl="0" marL="457200" rtl="0" algn="l">
              <a:lnSpc>
                <a:spcPct val="115000"/>
              </a:lnSpc>
              <a:spcBef>
                <a:spcPts val="0"/>
              </a:spcBef>
              <a:spcAft>
                <a:spcPts val="0"/>
              </a:spcAft>
              <a:buSzPts val="2400"/>
              <a:buChar char="●"/>
            </a:pPr>
            <a:r>
              <a:rPr lang="en" sz="2400"/>
              <a:t>Available for all light fittings</a:t>
            </a:r>
            <a:endParaRPr sz="2400"/>
          </a:p>
          <a:p>
            <a:pPr indent="-381000" lvl="0" marL="457200" rtl="0" algn="l">
              <a:lnSpc>
                <a:spcPct val="115000"/>
              </a:lnSpc>
              <a:spcBef>
                <a:spcPts val="0"/>
              </a:spcBef>
              <a:spcAft>
                <a:spcPts val="0"/>
              </a:spcAft>
              <a:buSzPts val="2400"/>
              <a:buChar char="●"/>
            </a:pPr>
            <a:r>
              <a:rPr lang="en" sz="2400"/>
              <a:t>Don’t forget fluorescent tubes e.g. in kitchens; bulkhead lamps e.g. in bathrooms, utility rooms, external lighting</a:t>
            </a:r>
            <a:endParaRPr sz="2400"/>
          </a:p>
          <a:p>
            <a:pPr indent="-381000" lvl="0" marL="457200" rtl="0" algn="l">
              <a:lnSpc>
                <a:spcPct val="115000"/>
              </a:lnSpc>
              <a:spcBef>
                <a:spcPts val="0"/>
              </a:spcBef>
              <a:spcAft>
                <a:spcPts val="0"/>
              </a:spcAft>
              <a:buSzPts val="2400"/>
              <a:buChar char="●"/>
            </a:pPr>
            <a:r>
              <a:rPr lang="en" sz="2400"/>
              <a:t>Brighter </a:t>
            </a:r>
            <a:endParaRPr sz="2400"/>
          </a:p>
          <a:p>
            <a:pPr indent="-381000" lvl="0" marL="457200" rtl="0" algn="l">
              <a:lnSpc>
                <a:spcPct val="115000"/>
              </a:lnSpc>
              <a:spcBef>
                <a:spcPts val="0"/>
              </a:spcBef>
              <a:spcAft>
                <a:spcPts val="0"/>
              </a:spcAft>
              <a:buSzPts val="2400"/>
              <a:buChar char="●"/>
            </a:pPr>
            <a:r>
              <a:rPr lang="en" sz="2400"/>
              <a:t>Longer lasting therefore less waste and greater lifetime savings</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919" name="Google Shape;919;p143"/>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1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case study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sp>
        <p:nvSpPr>
          <p:cNvPr id="929" name="Google Shape;929;p1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Renewable energy</a:t>
            </a:r>
            <a:endParaRPr/>
          </a:p>
        </p:txBody>
      </p:sp>
      <p:sp>
        <p:nvSpPr>
          <p:cNvPr id="930" name="Google Shape;930;p14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Solar electricity</a:t>
            </a:r>
            <a:r>
              <a:rPr lang="en"/>
              <a:t> (photovoltaics - PV)</a:t>
            </a:r>
            <a:endParaRPr/>
          </a:p>
          <a:p>
            <a:pPr indent="-317500" lvl="0" marL="457200" rtl="0" algn="l">
              <a:spcBef>
                <a:spcPts val="0"/>
              </a:spcBef>
              <a:spcAft>
                <a:spcPts val="0"/>
              </a:spcAft>
              <a:buSzPts val="1400"/>
              <a:buChar char="●"/>
            </a:pPr>
            <a:r>
              <a:rPr lang="en"/>
              <a:t>Generates electricity when the sun shines</a:t>
            </a:r>
            <a:endParaRPr/>
          </a:p>
          <a:p>
            <a:pPr indent="-317500" lvl="0" marL="457200" rtl="0" algn="l">
              <a:spcBef>
                <a:spcPts val="0"/>
              </a:spcBef>
              <a:spcAft>
                <a:spcPts val="0"/>
              </a:spcAft>
              <a:buSzPts val="1400"/>
              <a:buChar char="●"/>
            </a:pPr>
            <a:r>
              <a:rPr lang="en"/>
              <a:t>Will meet around half of a household’s electricity needs on average over a year</a:t>
            </a:r>
            <a:endParaRPr/>
          </a:p>
          <a:p>
            <a:pPr indent="-317500" lvl="0" marL="457200" rtl="0" algn="l">
              <a:spcBef>
                <a:spcPts val="0"/>
              </a:spcBef>
              <a:spcAft>
                <a:spcPts val="0"/>
              </a:spcAft>
              <a:buSzPts val="1400"/>
              <a:buChar char="●"/>
            </a:pPr>
            <a:r>
              <a:rPr lang="en"/>
              <a:t>Savings will vary from household to household</a:t>
            </a:r>
            <a:endParaRPr/>
          </a:p>
          <a:p>
            <a:pPr indent="-317500" lvl="0" marL="457200" rtl="0" algn="l">
              <a:spcBef>
                <a:spcPts val="0"/>
              </a:spcBef>
              <a:spcAft>
                <a:spcPts val="0"/>
              </a:spcAft>
              <a:buSzPts val="1400"/>
              <a:buChar char="●"/>
            </a:pPr>
            <a:r>
              <a:rPr lang="en"/>
              <a:t>Is rarely used for space heating in this country</a:t>
            </a:r>
            <a:endParaRPr/>
          </a:p>
          <a:p>
            <a:pPr indent="-317500" lvl="0" marL="457200" rtl="0" algn="l">
              <a:spcBef>
                <a:spcPts val="0"/>
              </a:spcBef>
              <a:spcAft>
                <a:spcPts val="0"/>
              </a:spcAft>
              <a:buSzPts val="1400"/>
              <a:buChar char="●"/>
            </a:pPr>
            <a:r>
              <a:rPr lang="en"/>
              <a:t>Battery storage uncommon before 2020</a:t>
            </a:r>
            <a:endParaRPr/>
          </a:p>
          <a:p>
            <a:pPr indent="-317500" lvl="0" marL="457200" rtl="0" algn="l">
              <a:spcBef>
                <a:spcPts val="0"/>
              </a:spcBef>
              <a:spcAft>
                <a:spcPts val="0"/>
              </a:spcAft>
              <a:buSzPts val="1400"/>
              <a:buChar char="●"/>
            </a:pPr>
            <a:r>
              <a:rPr lang="en"/>
              <a:t>Works best when appliance use is shifted to the middle of the day - e.g. washing machines, cooking</a:t>
            </a:r>
            <a:endParaRPr/>
          </a:p>
        </p:txBody>
      </p:sp>
      <p:pic>
        <p:nvPicPr>
          <p:cNvPr id="931" name="Google Shape;931;p145"/>
          <p:cNvPicPr preferRelativeResize="0"/>
          <p:nvPr/>
        </p:nvPicPr>
        <p:blipFill>
          <a:blip r:embed="rId3">
            <a:alphaModFix/>
          </a:blip>
          <a:stretch>
            <a:fillRect/>
          </a:stretch>
        </p:blipFill>
        <p:spPr>
          <a:xfrm>
            <a:off x="4193067" y="1017725"/>
            <a:ext cx="4798531" cy="2699174"/>
          </a:xfrm>
          <a:prstGeom prst="rect">
            <a:avLst/>
          </a:prstGeom>
          <a:noFill/>
          <a:ln>
            <a:noFill/>
          </a:ln>
        </p:spPr>
      </p:pic>
      <p:pic>
        <p:nvPicPr>
          <p:cNvPr id="932" name="Google Shape;932;p145"/>
          <p:cNvPicPr preferRelativeResize="0"/>
          <p:nvPr/>
        </p:nvPicPr>
        <p:blipFill>
          <a:blip r:embed="rId4">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1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Renewable energy</a:t>
            </a:r>
            <a:endParaRPr/>
          </a:p>
        </p:txBody>
      </p:sp>
      <p:sp>
        <p:nvSpPr>
          <p:cNvPr id="938" name="Google Shape;938;p146"/>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Solar thermal</a:t>
            </a:r>
            <a:r>
              <a:rPr lang="en"/>
              <a:t> (solar hot water)</a:t>
            </a:r>
            <a:endParaRPr/>
          </a:p>
          <a:p>
            <a:pPr indent="-317500" lvl="0" marL="457200" rtl="0" algn="l">
              <a:spcBef>
                <a:spcPts val="0"/>
              </a:spcBef>
              <a:spcAft>
                <a:spcPts val="0"/>
              </a:spcAft>
              <a:buSzPts val="1400"/>
              <a:buChar char="●"/>
            </a:pPr>
            <a:r>
              <a:rPr lang="en"/>
              <a:t>Generates hot water for washing during daylight, including cloudy periods</a:t>
            </a:r>
            <a:endParaRPr/>
          </a:p>
          <a:p>
            <a:pPr indent="-317500" lvl="0" marL="457200" rtl="0" algn="l">
              <a:spcBef>
                <a:spcPts val="0"/>
              </a:spcBef>
              <a:spcAft>
                <a:spcPts val="0"/>
              </a:spcAft>
              <a:buSzPts val="1400"/>
              <a:buChar char="●"/>
            </a:pPr>
            <a:r>
              <a:rPr lang="en"/>
              <a:t>Will meet around half of a household’s hot water needs over the year</a:t>
            </a:r>
            <a:endParaRPr/>
          </a:p>
          <a:p>
            <a:pPr indent="-317500" lvl="0" marL="457200" rtl="0" algn="l">
              <a:spcBef>
                <a:spcPts val="0"/>
              </a:spcBef>
              <a:spcAft>
                <a:spcPts val="0"/>
              </a:spcAft>
              <a:buSzPts val="1400"/>
              <a:buChar char="●"/>
            </a:pPr>
            <a:r>
              <a:rPr lang="en"/>
              <a:t>Is rarely used for space heating in this country</a:t>
            </a:r>
            <a:endParaRPr/>
          </a:p>
          <a:p>
            <a:pPr indent="-317500" lvl="0" marL="457200" rtl="0" algn="l">
              <a:spcBef>
                <a:spcPts val="0"/>
              </a:spcBef>
              <a:spcAft>
                <a:spcPts val="0"/>
              </a:spcAft>
              <a:buSzPts val="1400"/>
              <a:buChar char="●"/>
            </a:pPr>
            <a:r>
              <a:rPr lang="en"/>
              <a:t>Works with a hot water cylinder - if a combination boiler then cylinder will need to be added</a:t>
            </a:r>
            <a:endParaRPr/>
          </a:p>
          <a:p>
            <a:pPr indent="-317500" lvl="0" marL="457200" rtl="0" algn="l">
              <a:spcBef>
                <a:spcPts val="0"/>
              </a:spcBef>
              <a:spcAft>
                <a:spcPts val="0"/>
              </a:spcAft>
              <a:buSzPts val="1400"/>
              <a:buChar char="●"/>
            </a:pPr>
            <a:r>
              <a:rPr lang="en"/>
              <a:t>Between October and March it’s best to use hot water later in the day to make the most of it</a:t>
            </a:r>
            <a:endParaRPr/>
          </a:p>
          <a:p>
            <a:pPr indent="-317500" lvl="0" marL="457200" rtl="0" algn="l">
              <a:spcBef>
                <a:spcPts val="0"/>
              </a:spcBef>
              <a:spcAft>
                <a:spcPts val="0"/>
              </a:spcAft>
              <a:buSzPts val="1400"/>
              <a:buChar char="●"/>
            </a:pPr>
            <a:r>
              <a:rPr lang="en"/>
              <a:t>Less widespread in the UK than solar electricity </a:t>
            </a:r>
            <a:endParaRPr/>
          </a:p>
        </p:txBody>
      </p:sp>
      <p:pic>
        <p:nvPicPr>
          <p:cNvPr id="939" name="Google Shape;939;p146"/>
          <p:cNvPicPr preferRelativeResize="0"/>
          <p:nvPr/>
        </p:nvPicPr>
        <p:blipFill>
          <a:blip r:embed="rId3">
            <a:alphaModFix/>
          </a:blip>
          <a:stretch>
            <a:fillRect/>
          </a:stretch>
        </p:blipFill>
        <p:spPr>
          <a:xfrm>
            <a:off x="5256025" y="2461075"/>
            <a:ext cx="3183048" cy="2387301"/>
          </a:xfrm>
          <a:prstGeom prst="rect">
            <a:avLst/>
          </a:prstGeom>
          <a:noFill/>
          <a:ln>
            <a:noFill/>
          </a:ln>
        </p:spPr>
      </p:pic>
      <p:sp>
        <p:nvSpPr>
          <p:cNvPr id="940" name="Google Shape;940;p146"/>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4">
                  <a:extLst>
                    <a:ext uri="{A12FA001-AC4F-418D-AE19-62706E023703}">
                      <ahyp:hlinkClr val="tx"/>
                    </a:ext>
                  </a:extLst>
                </a:hlinkClick>
              </a:rPr>
              <a:t>https://www.flickr.com/photos/julianb/</a:t>
            </a:r>
            <a:endParaRPr>
              <a:solidFill>
                <a:srgbClr val="FFFFFF"/>
              </a:solidFill>
            </a:endParaRPr>
          </a:p>
        </p:txBody>
      </p:sp>
      <p:pic>
        <p:nvPicPr>
          <p:cNvPr id="941" name="Google Shape;941;p146"/>
          <p:cNvPicPr preferRelativeResize="0"/>
          <p:nvPr/>
        </p:nvPicPr>
        <p:blipFill>
          <a:blip r:embed="rId5">
            <a:alphaModFix/>
          </a:blip>
          <a:stretch>
            <a:fillRect/>
          </a:stretch>
        </p:blipFill>
        <p:spPr>
          <a:xfrm>
            <a:off x="5256025" y="184456"/>
            <a:ext cx="3183050" cy="2387293"/>
          </a:xfrm>
          <a:prstGeom prst="rect">
            <a:avLst/>
          </a:prstGeom>
          <a:noFill/>
          <a:ln>
            <a:noFill/>
          </a:ln>
        </p:spPr>
      </p:pic>
      <p:sp>
        <p:nvSpPr>
          <p:cNvPr id="942" name="Google Shape;942;p146"/>
          <p:cNvSpPr txBox="1"/>
          <p:nvPr/>
        </p:nvSpPr>
        <p:spPr>
          <a:xfrm>
            <a:off x="5256025" y="224850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6">
                  <a:extLst>
                    <a:ext uri="{A12FA001-AC4F-418D-AE19-62706E023703}">
                      <ahyp:hlinkClr val="tx"/>
                    </a:ext>
                  </a:extLst>
                </a:hlinkClick>
              </a:rPr>
              <a:t>https://www.flickr.com/photos/a10/</a:t>
            </a:r>
            <a:endParaRPr>
              <a:solidFill>
                <a:srgbClr val="FFFFFF"/>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id="947" name="Google Shape;947;p147"/>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948" name="Google Shape;948;p1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Renewable energy</a:t>
            </a:r>
            <a:endParaRPr/>
          </a:p>
        </p:txBody>
      </p:sp>
      <p:sp>
        <p:nvSpPr>
          <p:cNvPr id="949" name="Google Shape;949;p147"/>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Air source heat pumps</a:t>
            </a:r>
            <a:endParaRPr/>
          </a:p>
          <a:p>
            <a:pPr indent="-317500" lvl="0" marL="457200" rtl="0" algn="l">
              <a:spcBef>
                <a:spcPts val="0"/>
              </a:spcBef>
              <a:spcAft>
                <a:spcPts val="0"/>
              </a:spcAft>
              <a:buSzPts val="1400"/>
              <a:buChar char="●"/>
            </a:pPr>
            <a:r>
              <a:rPr lang="en"/>
              <a:t>Uses electricity to pump heat from the air outside into the home</a:t>
            </a:r>
            <a:endParaRPr/>
          </a:p>
          <a:p>
            <a:pPr indent="-317500" lvl="0" marL="457200" rtl="0" algn="l">
              <a:spcBef>
                <a:spcPts val="0"/>
              </a:spcBef>
              <a:spcAft>
                <a:spcPts val="0"/>
              </a:spcAft>
              <a:buSzPts val="1400"/>
              <a:buChar char="●"/>
            </a:pPr>
            <a:r>
              <a:rPr lang="en"/>
              <a:t>Home needs to be well-insulated to at least the standards of the 2010 building regulations</a:t>
            </a:r>
            <a:endParaRPr/>
          </a:p>
          <a:p>
            <a:pPr indent="-317500" lvl="0" marL="457200" rtl="0" algn="l">
              <a:spcBef>
                <a:spcPts val="0"/>
              </a:spcBef>
              <a:spcAft>
                <a:spcPts val="0"/>
              </a:spcAft>
              <a:buSzPts val="1400"/>
              <a:buChar char="●"/>
            </a:pPr>
            <a:r>
              <a:rPr lang="en"/>
              <a:t>Works best with under-floor heating but can work with radiators</a:t>
            </a:r>
            <a:endParaRPr/>
          </a:p>
          <a:p>
            <a:pPr indent="-317500" lvl="0" marL="457200" rtl="0" algn="l">
              <a:spcBef>
                <a:spcPts val="0"/>
              </a:spcBef>
              <a:spcAft>
                <a:spcPts val="0"/>
              </a:spcAft>
              <a:buSzPts val="1400"/>
              <a:buChar char="●"/>
            </a:pPr>
            <a:r>
              <a:rPr lang="en"/>
              <a:t>Can provide hot water as well as space heating but a secondary appliance such as an immersion heater may be needed</a:t>
            </a:r>
            <a:endParaRPr/>
          </a:p>
          <a:p>
            <a:pPr indent="-317500" lvl="0" marL="457200" rtl="0" algn="l">
              <a:spcBef>
                <a:spcPts val="0"/>
              </a:spcBef>
              <a:spcAft>
                <a:spcPts val="0"/>
              </a:spcAft>
              <a:buSzPts val="1400"/>
              <a:buChar char="●"/>
            </a:pPr>
            <a:r>
              <a:rPr lang="en"/>
              <a:t>Detailed financial appraisal necessary - an ASHP in the wrong home can be an expensive mistake</a:t>
            </a:r>
            <a:endParaRPr/>
          </a:p>
        </p:txBody>
      </p:sp>
      <p:sp>
        <p:nvSpPr>
          <p:cNvPr id="950" name="Google Shape;950;p147"/>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4">
                  <a:extLst>
                    <a:ext uri="{A12FA001-AC4F-418D-AE19-62706E023703}">
                      <ahyp:hlinkClr val="tx"/>
                    </a:ext>
                  </a:extLst>
                </a:hlinkClick>
              </a:rPr>
              <a:t>https://www.flickr.com/photos/julianb/</a:t>
            </a:r>
            <a:endParaRPr>
              <a:solidFill>
                <a:srgbClr val="FFFFFF"/>
              </a:solidFill>
            </a:endParaRPr>
          </a:p>
        </p:txBody>
      </p:sp>
      <p:pic>
        <p:nvPicPr>
          <p:cNvPr id="951" name="Google Shape;951;p147"/>
          <p:cNvPicPr preferRelativeResize="0"/>
          <p:nvPr/>
        </p:nvPicPr>
        <p:blipFill>
          <a:blip r:embed="rId5">
            <a:alphaModFix/>
          </a:blip>
          <a:stretch>
            <a:fillRect/>
          </a:stretch>
        </p:blipFill>
        <p:spPr>
          <a:xfrm>
            <a:off x="4464000" y="1170125"/>
            <a:ext cx="3810000" cy="2857500"/>
          </a:xfrm>
          <a:prstGeom prst="rect">
            <a:avLst/>
          </a:prstGeom>
          <a:noFill/>
          <a:ln>
            <a:noFill/>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pic>
        <p:nvPicPr>
          <p:cNvPr id="956" name="Google Shape;956;p148"/>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957" name="Google Shape;957;p148"/>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4">
                  <a:extLst>
                    <a:ext uri="{A12FA001-AC4F-418D-AE19-62706E023703}">
                      <ahyp:hlinkClr val="tx"/>
                    </a:ext>
                  </a:extLst>
                </a:hlinkClick>
              </a:rPr>
              <a:t>https://www.flickr.com/photos/julianb/</a:t>
            </a:r>
            <a:endParaRPr>
              <a:solidFill>
                <a:srgbClr val="FFFFFF"/>
              </a:solidFill>
            </a:endParaRPr>
          </a:p>
        </p:txBody>
      </p:sp>
      <p:pic>
        <p:nvPicPr>
          <p:cNvPr descr="Eco2Solar provides heat pumps, solar thermal and solar electricity solutions in England, Scotland and Wales. Subscribe to our channel or check out our other videos to find out more.&#10;&#10;We hear from Eco2Solar customer Tracey, who talks about her heat pump installation and how it has provided hot water and heating for her three-bedroomed house throughout the winter months.&#10;&#10;Eco2Solar Managing Director, Paul Hutchens, describes how the air-source heat pump works, alongside the costs and benefits of installing this renewable technology.&#10;&#10;Don't forget to follow us on Twitter: @eco2solar and 'Like' us on Facebook: Eco2 Solar&#10;Eco2Solar; http://www.eco2solar.co.uk/ 01562 745 265" id="958" name="Google Shape;958;p148" title="Air-Source Heat Pump - How it works">
            <a:hlinkClick r:id="rId5"/>
          </p:cNvPr>
          <p:cNvPicPr preferRelativeResize="0"/>
          <p:nvPr/>
        </p:nvPicPr>
        <p:blipFill>
          <a:blip r:embed="rId6">
            <a:alphaModFix/>
          </a:blip>
          <a:stretch>
            <a:fillRect/>
          </a:stretch>
        </p:blipFill>
        <p:spPr>
          <a:xfrm>
            <a:off x="1558825" y="249950"/>
            <a:ext cx="5459900" cy="40949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8"/>
                                        </p:tgtEl>
                                        <p:attrNameLst>
                                          <p:attrName>style.visibility</p:attrName>
                                        </p:attrNameLst>
                                      </p:cBhvr>
                                      <p:to>
                                        <p:strVal val="visible"/>
                                      </p:to>
                                    </p:set>
                                    <p:animEffect filter="fade" transition="in">
                                      <p:cBhvr>
                                        <p:cTn dur="1000"/>
                                        <p:tgtEl>
                                          <p:spTgt spid="9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2" name="Shape 962"/>
        <p:cNvGrpSpPr/>
        <p:nvPr/>
      </p:nvGrpSpPr>
      <p:grpSpPr>
        <a:xfrm>
          <a:off x="0" y="0"/>
          <a:ext cx="0" cy="0"/>
          <a:chOff x="0" y="0"/>
          <a:chExt cx="0" cy="0"/>
        </a:xfrm>
      </p:grpSpPr>
      <p:sp>
        <p:nvSpPr>
          <p:cNvPr id="963" name="Google Shape;963;p1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Green Homes Grant - how much and who is eligible</a:t>
            </a:r>
            <a:endParaRPr/>
          </a:p>
        </p:txBody>
      </p:sp>
      <p:sp>
        <p:nvSpPr>
          <p:cNvPr id="964" name="Google Shape;964;p149"/>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Households on low income - 100% grant up to £10,000</a:t>
            </a:r>
            <a:endParaRPr/>
          </a:p>
          <a:p>
            <a:pPr indent="-317500" lvl="0" marL="457200" rtl="0" algn="l">
              <a:spcBef>
                <a:spcPts val="0"/>
              </a:spcBef>
              <a:spcAft>
                <a:spcPts val="0"/>
              </a:spcAft>
              <a:buSzPts val="1400"/>
              <a:buChar char="●"/>
            </a:pPr>
            <a:r>
              <a:rPr lang="en"/>
              <a:t>Everyone else - two-thirds grant funding up to a maximum of £5,000 </a:t>
            </a:r>
            <a:endParaRPr/>
          </a:p>
          <a:p>
            <a:pPr indent="-317500" lvl="0" marL="457200" rtl="0" algn="l">
              <a:spcBef>
                <a:spcPts val="0"/>
              </a:spcBef>
              <a:spcAft>
                <a:spcPts val="0"/>
              </a:spcAft>
              <a:buSzPts val="1400"/>
              <a:buChar char="●"/>
            </a:pPr>
            <a:r>
              <a:rPr lang="en"/>
              <a:t>England only </a:t>
            </a:r>
            <a:endParaRPr/>
          </a:p>
          <a:p>
            <a:pPr indent="-317500" lvl="0" marL="457200" rtl="0" algn="l">
              <a:spcBef>
                <a:spcPts val="0"/>
              </a:spcBef>
              <a:spcAft>
                <a:spcPts val="0"/>
              </a:spcAft>
              <a:buSzPts val="1400"/>
              <a:buChar char="●"/>
            </a:pPr>
            <a:r>
              <a:rPr lang="en"/>
              <a:t>Vouchers will be issued from the end of September</a:t>
            </a:r>
            <a:endParaRPr/>
          </a:p>
          <a:p>
            <a:pPr indent="-317500" lvl="0" marL="457200" rtl="0" algn="l">
              <a:spcBef>
                <a:spcPts val="0"/>
              </a:spcBef>
              <a:spcAft>
                <a:spcPts val="0"/>
              </a:spcAft>
              <a:buSzPts val="1400"/>
              <a:buChar char="●"/>
            </a:pPr>
            <a:r>
              <a:rPr lang="en"/>
              <a:t>Low income definition - Income based Jobseekers allowance (JSA) • Income based Employment &amp; Support Allowance (ESA) • Income Support (IS) • Pension Guarantee Credit • Working Tax Credit (WTC) • Child Tax Credits (CTC) • Universal Credit (UC) • Disability Living Allowance (DLA) • Personal Independence Payment (PIP) • Attendance Allowance • Carer’s Allowance • Severe Disablement Allowance • Industrial Injuries Disablement Benefit • Contribution based Jobseekers allowance (JSA) • Contribution based Employment &amp; Support Allowance (ESA) • Housing benefit</a:t>
            </a:r>
            <a:endParaRPr/>
          </a:p>
          <a:p>
            <a:pPr indent="-317500" lvl="0" marL="457200" rtl="0" algn="l">
              <a:spcBef>
                <a:spcPts val="0"/>
              </a:spcBef>
              <a:spcAft>
                <a:spcPts val="0"/>
              </a:spcAft>
              <a:buSzPts val="1400"/>
              <a:buChar char="●"/>
            </a:pPr>
            <a:r>
              <a:rPr lang="en"/>
              <a:t>Homeowners only - owner-occupiers; private and social landlords (the landlord applies, not the tenant).</a:t>
            </a:r>
            <a:endParaRPr/>
          </a:p>
        </p:txBody>
      </p:sp>
      <p:sp>
        <p:nvSpPr>
          <p:cNvPr id="965" name="Google Shape;965;p149"/>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69" name="Shape 969"/>
        <p:cNvGrpSpPr/>
        <p:nvPr/>
      </p:nvGrpSpPr>
      <p:grpSpPr>
        <a:xfrm>
          <a:off x="0" y="0"/>
          <a:ext cx="0" cy="0"/>
          <a:chOff x="0" y="0"/>
          <a:chExt cx="0" cy="0"/>
        </a:xfrm>
      </p:grpSpPr>
      <p:sp>
        <p:nvSpPr>
          <p:cNvPr id="970" name="Google Shape;970;p150"/>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Green Homes Grant - primary &amp; secondary measures</a:t>
            </a:r>
            <a:endParaRPr/>
          </a:p>
        </p:txBody>
      </p:sp>
      <p:sp>
        <p:nvSpPr>
          <p:cNvPr id="971" name="Google Shape;971;p150"/>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Primary measures</a:t>
            </a:r>
            <a:endParaRPr b="1"/>
          </a:p>
          <a:p>
            <a:pPr indent="-317500" lvl="0" marL="457200" rtl="0" algn="l">
              <a:spcBef>
                <a:spcPts val="1600"/>
              </a:spcBef>
              <a:spcAft>
                <a:spcPts val="0"/>
              </a:spcAft>
              <a:buSzPts val="1400"/>
              <a:buChar char="-"/>
            </a:pPr>
            <a:r>
              <a:rPr lang="en"/>
              <a:t>Insulation: Solid wall, cavity wall, under-floor, loft (virgin, top-up, NOT replacement), flat roof, room in roof, park home insulation.</a:t>
            </a:r>
            <a:endParaRPr/>
          </a:p>
          <a:p>
            <a:pPr indent="0" lvl="0" marL="0" rtl="0" algn="l">
              <a:spcBef>
                <a:spcPts val="1600"/>
              </a:spcBef>
              <a:spcAft>
                <a:spcPts val="0"/>
              </a:spcAft>
              <a:buNone/>
            </a:pPr>
            <a:r>
              <a:rPr lang="en"/>
              <a:t>-	Low carbon heat: Air source heat pump, ground source heat pump, solar thermal</a:t>
            </a:r>
            <a:endParaRPr/>
          </a:p>
          <a:p>
            <a:pPr indent="0" lvl="0" marL="0" rtl="0" algn="l">
              <a:spcBef>
                <a:spcPts val="1600"/>
              </a:spcBef>
              <a:spcAft>
                <a:spcPts val="0"/>
              </a:spcAft>
              <a:buNone/>
            </a:pPr>
            <a:r>
              <a:rPr b="1" lang="en"/>
              <a:t>Secondary measures</a:t>
            </a:r>
            <a:endParaRPr b="1"/>
          </a:p>
          <a:p>
            <a:pPr indent="-317500" lvl="0" marL="457200" rtl="0" algn="l">
              <a:spcBef>
                <a:spcPts val="1600"/>
              </a:spcBef>
              <a:spcAft>
                <a:spcPts val="0"/>
              </a:spcAft>
              <a:buSzPts val="1400"/>
              <a:buChar char="-"/>
            </a:pPr>
            <a:r>
              <a:rPr lang="en"/>
              <a:t>Draught proofing </a:t>
            </a:r>
            <a:endParaRPr/>
          </a:p>
          <a:p>
            <a:pPr indent="-317500" lvl="0" marL="457200" rtl="0" algn="l">
              <a:spcBef>
                <a:spcPts val="0"/>
              </a:spcBef>
              <a:spcAft>
                <a:spcPts val="0"/>
              </a:spcAft>
              <a:buSzPts val="1400"/>
              <a:buChar char="-"/>
            </a:pPr>
            <a:r>
              <a:rPr lang="en"/>
              <a:t>Windows and doors: Double/triple glazing (where replacing single glazing), secondary glazing (in addition to single glazing), upgrading to energy efficient doors (where replacing doors installed prior to 2002). </a:t>
            </a:r>
            <a:endParaRPr/>
          </a:p>
          <a:p>
            <a:pPr indent="-317500" lvl="0" marL="457200" rtl="0" algn="l">
              <a:spcBef>
                <a:spcPts val="0"/>
              </a:spcBef>
              <a:spcAft>
                <a:spcPts val="0"/>
              </a:spcAft>
              <a:buSzPts val="1400"/>
              <a:buChar char="-"/>
            </a:pPr>
            <a:r>
              <a:rPr lang="en"/>
              <a:t>Heating controls and insulation: appliance thermostats, hot water tank thermostats, hot water tank insulation, smart heating controls</a:t>
            </a:r>
            <a:endParaRPr/>
          </a:p>
        </p:txBody>
      </p:sp>
      <p:sp>
        <p:nvSpPr>
          <p:cNvPr id="972" name="Google Shape;972;p150"/>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76" name="Shape 976"/>
        <p:cNvGrpSpPr/>
        <p:nvPr/>
      </p:nvGrpSpPr>
      <p:grpSpPr>
        <a:xfrm>
          <a:off x="0" y="0"/>
          <a:ext cx="0" cy="0"/>
          <a:chOff x="0" y="0"/>
          <a:chExt cx="0" cy="0"/>
        </a:xfrm>
      </p:grpSpPr>
      <p:sp>
        <p:nvSpPr>
          <p:cNvPr id="977" name="Google Shape;977;p151"/>
          <p:cNvSpPr txBox="1"/>
          <p:nvPr>
            <p:ph type="title"/>
          </p:nvPr>
        </p:nvSpPr>
        <p:spPr>
          <a:xfrm>
            <a:off x="311700" y="445025"/>
            <a:ext cx="883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Green Homes Grant - primary &amp; secondary measures</a:t>
            </a:r>
            <a:endParaRPr/>
          </a:p>
        </p:txBody>
      </p:sp>
      <p:sp>
        <p:nvSpPr>
          <p:cNvPr id="978" name="Google Shape;978;p151"/>
          <p:cNvSpPr txBox="1"/>
          <p:nvPr>
            <p:ph idx="1" type="body"/>
          </p:nvPr>
        </p:nvSpPr>
        <p:spPr>
          <a:xfrm>
            <a:off x="311700" y="1152475"/>
            <a:ext cx="7938000" cy="3416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So long as there is at least one primary measure in the package of works, households will also be able to install secondary measures. </a:t>
            </a:r>
            <a:endParaRPr/>
          </a:p>
          <a:p>
            <a:pPr indent="-317500" lvl="0" marL="457200" rtl="0" algn="l">
              <a:spcBef>
                <a:spcPts val="0"/>
              </a:spcBef>
              <a:spcAft>
                <a:spcPts val="0"/>
              </a:spcAft>
              <a:buSzPts val="1400"/>
              <a:buChar char="-"/>
            </a:pPr>
            <a:r>
              <a:rPr lang="en"/>
              <a:t>Secondary measures can only be subsidised up to the amount of subsidy provided for primary measures. (e.g. if a household receives £1,000 for primary measures, they can only receive a maximum of £1,000 towards secondary measures). </a:t>
            </a:r>
            <a:endParaRPr/>
          </a:p>
          <a:p>
            <a:pPr indent="-317500" lvl="0" marL="457200" rtl="0" algn="l">
              <a:spcBef>
                <a:spcPts val="0"/>
              </a:spcBef>
              <a:spcAft>
                <a:spcPts val="0"/>
              </a:spcAft>
              <a:buSzPts val="1400"/>
              <a:buChar char="-"/>
            </a:pPr>
            <a:r>
              <a:rPr lang="en"/>
              <a:t>For low-carbon heating to be installed, households will need to have adequate insulation (e.g. wall and loft, where applicable). </a:t>
            </a:r>
            <a:endParaRPr/>
          </a:p>
          <a:p>
            <a:pPr indent="-317500" lvl="0" marL="457200" rtl="0" algn="l">
              <a:spcBef>
                <a:spcPts val="0"/>
              </a:spcBef>
              <a:spcAft>
                <a:spcPts val="0"/>
              </a:spcAft>
              <a:buSzPts val="1400"/>
              <a:buChar char="-"/>
            </a:pPr>
            <a:r>
              <a:rPr lang="en"/>
              <a:t>These can be installed as part of a package – they do not have to already be in situ.</a:t>
            </a:r>
            <a:endParaRPr/>
          </a:p>
          <a:p>
            <a:pPr indent="0" lvl="0" marL="0" rtl="0" algn="l">
              <a:spcBef>
                <a:spcPts val="1600"/>
              </a:spcBef>
              <a:spcAft>
                <a:spcPts val="0"/>
              </a:spcAft>
              <a:buNone/>
            </a:pPr>
            <a:r>
              <a:t/>
            </a:r>
            <a:endParaRPr/>
          </a:p>
          <a:p>
            <a:pPr indent="0" lvl="0" marL="0" rtl="0" algn="l">
              <a:spcBef>
                <a:spcPts val="1600"/>
              </a:spcBef>
              <a:spcAft>
                <a:spcPts val="1600"/>
              </a:spcAft>
              <a:buNone/>
            </a:pPr>
            <a:r>
              <a:rPr i="1" lang="en"/>
              <a:t>This is the energy saving hierarchy in action.</a:t>
            </a:r>
            <a:endParaRPr i="1"/>
          </a:p>
        </p:txBody>
      </p:sp>
      <p:sp>
        <p:nvSpPr>
          <p:cNvPr id="979" name="Google Shape;979;p151"/>
          <p:cNvSpPr txBox="1"/>
          <p:nvPr/>
        </p:nvSpPr>
        <p:spPr>
          <a:xfrm>
            <a:off x="5347550" y="4497050"/>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u="sng">
                <a:solidFill>
                  <a:srgbClr val="FFFFFF"/>
                </a:solidFill>
                <a:hlinkClick r:id="rId3">
                  <a:extLst>
                    <a:ext uri="{A12FA001-AC4F-418D-AE19-62706E023703}">
                      <ahyp:hlinkClr val="tx"/>
                    </a:ext>
                  </a:extLst>
                </a:hlinkClick>
              </a:rPr>
              <a:t>https://www.flickr.com/photos/julianb/</a:t>
            </a:r>
            <a:endParaRPr>
              <a:solidFill>
                <a:srgbClr val="FFFFFF"/>
              </a:solidFill>
            </a:endParaRPr>
          </a:p>
        </p:txBody>
      </p:sp>
      <p:pic>
        <p:nvPicPr>
          <p:cNvPr id="980" name="Google Shape;980;p151"/>
          <p:cNvPicPr preferRelativeResize="0"/>
          <p:nvPr/>
        </p:nvPicPr>
        <p:blipFill>
          <a:blip r:embed="rId4">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Understanding the running costs of household appliances</a:t>
            </a:r>
            <a:r>
              <a:rPr lang="en"/>
              <a:t> </a:t>
            </a:r>
            <a:endParaRPr/>
          </a:p>
        </p:txBody>
      </p:sp>
      <p:pic>
        <p:nvPicPr>
          <p:cNvPr id="146" name="Google Shape;146;p26"/>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47" name="Google Shape;147;p26"/>
          <p:cNvSpPr txBox="1"/>
          <p:nvPr/>
        </p:nvSpPr>
        <p:spPr>
          <a:xfrm>
            <a:off x="604500" y="1598375"/>
            <a:ext cx="6372000" cy="3545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457200" rtl="0" algn="l">
              <a:spcBef>
                <a:spcPts val="0"/>
              </a:spcBef>
              <a:spcAft>
                <a:spcPts val="0"/>
              </a:spcAft>
              <a:buNone/>
            </a:pPr>
            <a:r>
              <a:rPr lang="en" sz="2000"/>
              <a:t>Zoom quiz … </a:t>
            </a:r>
            <a:endParaRPr sz="2000"/>
          </a:p>
          <a:p>
            <a:pPr indent="0" lvl="0" marL="457200" rtl="0" algn="l">
              <a:spcBef>
                <a:spcPts val="0"/>
              </a:spcBef>
              <a:spcAft>
                <a:spcPts val="0"/>
              </a:spcAft>
              <a:buNone/>
            </a:pPr>
            <a:r>
              <a:t/>
            </a:r>
            <a:endParaRPr/>
          </a:p>
          <a:p>
            <a:pPr indent="0" lvl="0" marL="457200" rtl="0" algn="l">
              <a:spcBef>
                <a:spcPts val="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1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next?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06400" lvl="0" marL="457200" rtl="0" algn="l">
              <a:spcBef>
                <a:spcPts val="0"/>
              </a:spcBef>
              <a:spcAft>
                <a:spcPts val="0"/>
              </a:spcAft>
              <a:buSzPts val="2800"/>
              <a:buChar char="-"/>
            </a:pPr>
            <a:r>
              <a:rPr lang="en"/>
              <a:t>Emergency prepayment meter vouchers available from 1 March </a:t>
            </a:r>
            <a:endParaRPr/>
          </a:p>
          <a:p>
            <a:pPr indent="-406400" lvl="0" marL="457200" rtl="0" algn="l">
              <a:spcBef>
                <a:spcPts val="0"/>
              </a:spcBef>
              <a:spcAft>
                <a:spcPts val="0"/>
              </a:spcAft>
              <a:buSzPts val="2800"/>
              <a:buChar char="-"/>
            </a:pPr>
            <a:r>
              <a:rPr lang="en"/>
              <a:t>Mentoring</a:t>
            </a:r>
            <a:endParaRPr/>
          </a:p>
          <a:p>
            <a:pPr indent="0" lvl="0" marL="457200" rtl="0" algn="l">
              <a:spcBef>
                <a:spcPts val="0"/>
              </a:spcBef>
              <a:spcAft>
                <a:spcPts val="0"/>
              </a:spcAft>
              <a:buNone/>
            </a:pPr>
            <a:r>
              <a:rPr lang="en"/>
              <a:t>   </a:t>
            </a:r>
            <a:r>
              <a:rPr lang="en" u="sng">
                <a:solidFill>
                  <a:schemeClr val="hlink"/>
                </a:solidFill>
                <a:hlinkClick r:id="rId3"/>
              </a:rPr>
              <a:t>philip.beardmore@gmail.com</a:t>
            </a:r>
            <a:r>
              <a:rPr lang="en"/>
              <a:t>  </a:t>
            </a:r>
            <a:endParaRPr/>
          </a:p>
          <a:p>
            <a:pPr indent="-406400" lvl="0" marL="457200" rtl="0" algn="l">
              <a:spcBef>
                <a:spcPts val="0"/>
              </a:spcBef>
              <a:spcAft>
                <a:spcPts val="0"/>
              </a:spcAft>
              <a:buSzPts val="2800"/>
              <a:buChar char="-"/>
            </a:pPr>
            <a:r>
              <a:rPr lang="en"/>
              <a:t>Thank you for taking part</a:t>
            </a:r>
            <a:endParaRPr/>
          </a:p>
        </p:txBody>
      </p:sp>
      <p:pic>
        <p:nvPicPr>
          <p:cNvPr id="986" name="Google Shape;986;p152"/>
          <p:cNvPicPr preferRelativeResize="0"/>
          <p:nvPr/>
        </p:nvPicPr>
        <p:blipFill>
          <a:blip r:embed="rId4">
            <a:alphaModFix/>
          </a:blip>
          <a:stretch>
            <a:fillRect/>
          </a:stretch>
        </p:blipFill>
        <p:spPr>
          <a:xfrm>
            <a:off x="5431875" y="3902075"/>
            <a:ext cx="3400425" cy="1123950"/>
          </a:xfrm>
          <a:prstGeom prst="rect">
            <a:avLst/>
          </a:prstGeom>
          <a:noFill/>
          <a:ln>
            <a:noFill/>
          </a:ln>
        </p:spPr>
      </p:pic>
      <p:pic>
        <p:nvPicPr>
          <p:cNvPr id="987" name="Google Shape;987;p152"/>
          <p:cNvPicPr preferRelativeResize="0"/>
          <p:nvPr/>
        </p:nvPicPr>
        <p:blipFill>
          <a:blip r:embed="rId4">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descr="A file created by eleven children from years 5 and 6 at Park Hill Primary School in Moseley, Birmingham to raise awareness of carbon monoxide poisoning and improving gas safety." id="992" name="Google Shape;992;p153" title="Gas Safe - Park Hill Primary School in Moseley">
            <a:hlinkClick r:id="rId3"/>
          </p:cNvPr>
          <p:cNvPicPr preferRelativeResize="0"/>
          <p:nvPr/>
        </p:nvPicPr>
        <p:blipFill>
          <a:blip r:embed="rId4">
            <a:alphaModFix/>
          </a:blip>
          <a:stretch>
            <a:fillRect/>
          </a:stretch>
        </p:blipFill>
        <p:spPr>
          <a:xfrm>
            <a:off x="1220425" y="110250"/>
            <a:ext cx="6396700" cy="4797525"/>
          </a:xfrm>
          <a:prstGeom prst="rect">
            <a:avLst/>
          </a:prstGeom>
          <a:noFill/>
          <a:ln>
            <a:noFill/>
          </a:ln>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1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 monoxide - who is most at risk?</a:t>
            </a:r>
            <a:endParaRPr/>
          </a:p>
        </p:txBody>
      </p:sp>
      <p:sp>
        <p:nvSpPr>
          <p:cNvPr id="998" name="Google Shape;998;p1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Children</a:t>
            </a:r>
            <a:endParaRPr/>
          </a:p>
          <a:p>
            <a:pPr indent="-342900" lvl="0" marL="457200" rtl="0" algn="l">
              <a:spcBef>
                <a:spcPts val="0"/>
              </a:spcBef>
              <a:spcAft>
                <a:spcPts val="0"/>
              </a:spcAft>
              <a:buSzPts val="1800"/>
              <a:buChar char="●"/>
            </a:pPr>
            <a:r>
              <a:rPr lang="en"/>
              <a:t>Older people</a:t>
            </a:r>
            <a:endParaRPr/>
          </a:p>
          <a:p>
            <a:pPr indent="-342900" lvl="0" marL="457200" rtl="0" algn="l">
              <a:spcBef>
                <a:spcPts val="0"/>
              </a:spcBef>
              <a:spcAft>
                <a:spcPts val="0"/>
              </a:spcAft>
              <a:buSzPts val="1800"/>
              <a:buChar char="●"/>
            </a:pPr>
            <a:r>
              <a:rPr lang="en"/>
              <a:t>Older gas appliances</a:t>
            </a:r>
            <a:endParaRPr/>
          </a:p>
          <a:p>
            <a:pPr indent="-342900" lvl="0" marL="457200" rtl="0" algn="l">
              <a:spcBef>
                <a:spcPts val="0"/>
              </a:spcBef>
              <a:spcAft>
                <a:spcPts val="0"/>
              </a:spcAft>
              <a:buSzPts val="1800"/>
              <a:buChar char="●"/>
            </a:pPr>
            <a:r>
              <a:rPr lang="en"/>
              <a:t>HMOs - homes in multiple occupation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999" name="Google Shape;999;p154"/>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1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 monoxide - quiz</a:t>
            </a:r>
            <a:endParaRPr/>
          </a:p>
        </p:txBody>
      </p:sp>
      <p:pic>
        <p:nvPicPr>
          <p:cNvPr id="1005" name="Google Shape;1005;p155"/>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sp>
        <p:nvSpPr>
          <p:cNvPr id="1010" name="Google Shape;1010;p1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 monoxide poisoning</a:t>
            </a:r>
            <a:r>
              <a:rPr lang="en"/>
              <a:t> - your role</a:t>
            </a:r>
            <a:endParaRPr/>
          </a:p>
        </p:txBody>
      </p:sp>
      <p:sp>
        <p:nvSpPr>
          <p:cNvPr id="1011" name="Google Shape;1011;p156"/>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DO encourage people to get gas appliances serviced annually</a:t>
            </a:r>
            <a:endParaRPr/>
          </a:p>
          <a:p>
            <a:pPr indent="-342900" lvl="0" marL="457200" rtl="0" algn="l">
              <a:spcBef>
                <a:spcPts val="0"/>
              </a:spcBef>
              <a:spcAft>
                <a:spcPts val="0"/>
              </a:spcAft>
              <a:buSzPts val="1800"/>
              <a:buChar char="●"/>
            </a:pPr>
            <a:r>
              <a:rPr lang="en"/>
              <a:t>DO NOT tell any individual you think they may be at risk of carbon monoxide poisoning, or give medical advice</a:t>
            </a:r>
            <a:endParaRPr/>
          </a:p>
          <a:p>
            <a:pPr indent="-342900" lvl="0" marL="457200" rtl="0" algn="l">
              <a:spcBef>
                <a:spcPts val="0"/>
              </a:spcBef>
              <a:spcAft>
                <a:spcPts val="0"/>
              </a:spcAft>
              <a:buSzPts val="1800"/>
              <a:buChar char="●"/>
            </a:pPr>
            <a:r>
              <a:rPr lang="en"/>
              <a:t>Key message - Get gas appliances checked, and keep them safe.  </a:t>
            </a:r>
            <a:endParaRPr/>
          </a:p>
          <a:p>
            <a:pPr indent="0" lvl="0" marL="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012" name="Google Shape;1012;p156"/>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pic>
        <p:nvPicPr>
          <p:cNvPr id="1017" name="Google Shape;1017;p157"/>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018" name="Google Shape;1018;p1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Gas escapes</a:t>
            </a:r>
            <a:endParaRPr/>
          </a:p>
        </p:txBody>
      </p:sp>
      <p:sp>
        <p:nvSpPr>
          <p:cNvPr id="1019" name="Google Shape;1019;p1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The smell of a gas escape is unmistakable - even the smallest leak will be detectable to anyone with a regular sense of smell</a:t>
            </a:r>
            <a:endParaRPr/>
          </a:p>
          <a:p>
            <a:pPr indent="-342900" lvl="0" marL="457200" rtl="0" algn="l">
              <a:spcBef>
                <a:spcPts val="0"/>
              </a:spcBef>
              <a:spcAft>
                <a:spcPts val="0"/>
              </a:spcAft>
              <a:buSzPts val="1800"/>
              <a:buChar char="●"/>
            </a:pPr>
            <a:r>
              <a:rPr lang="en"/>
              <a:t>Evacuate all people and animals immediately</a:t>
            </a:r>
            <a:endParaRPr/>
          </a:p>
          <a:p>
            <a:pPr indent="-342900" lvl="0" marL="457200" rtl="0" algn="l">
              <a:spcBef>
                <a:spcPts val="0"/>
              </a:spcBef>
              <a:spcAft>
                <a:spcPts val="0"/>
              </a:spcAft>
              <a:buSzPts val="1800"/>
              <a:buChar char="●"/>
            </a:pPr>
            <a:r>
              <a:rPr lang="en"/>
              <a:t>Open doors and windows to let the gas escape</a:t>
            </a:r>
            <a:endParaRPr/>
          </a:p>
          <a:p>
            <a:pPr indent="-342900" lvl="0" marL="457200" rtl="0" algn="l">
              <a:spcBef>
                <a:spcPts val="0"/>
              </a:spcBef>
              <a:spcAft>
                <a:spcPts val="0"/>
              </a:spcAft>
              <a:buSzPts val="1800"/>
              <a:buChar char="●"/>
            </a:pPr>
            <a:r>
              <a:rPr lang="en"/>
              <a:t>Phone the gas emergency number 0800 111 999</a:t>
            </a:r>
            <a:endParaRPr/>
          </a:p>
          <a:p>
            <a:pPr indent="-342900" lvl="0" marL="457200" rtl="0" algn="l">
              <a:spcBef>
                <a:spcPts val="0"/>
              </a:spcBef>
              <a:spcAft>
                <a:spcPts val="0"/>
              </a:spcAft>
              <a:buSzPts val="1800"/>
              <a:buChar char="●"/>
            </a:pPr>
            <a:r>
              <a:rPr lang="en"/>
              <a:t>Wait outside for the gas emergency service to arrive</a:t>
            </a:r>
            <a:endParaRPr/>
          </a:p>
          <a:p>
            <a:pPr indent="-342900" lvl="0" marL="457200" rtl="0" algn="l">
              <a:spcBef>
                <a:spcPts val="0"/>
              </a:spcBef>
              <a:spcAft>
                <a:spcPts val="0"/>
              </a:spcAft>
              <a:buSzPts val="1800"/>
              <a:buChar char="●"/>
            </a:pPr>
            <a:r>
              <a:rPr lang="en"/>
              <a:t>Do not smoke or use naked flames</a:t>
            </a:r>
            <a:endParaRPr/>
          </a:p>
          <a:p>
            <a:pPr indent="-342900" lvl="0" marL="457200" rtl="0" algn="l">
              <a:spcBef>
                <a:spcPts val="0"/>
              </a:spcBef>
              <a:spcAft>
                <a:spcPts val="0"/>
              </a:spcAft>
              <a:buSzPts val="1800"/>
              <a:buChar char="●"/>
            </a:pPr>
            <a:r>
              <a:rPr lang="en"/>
              <a:t>Do not turn any electrical switches on or off including light switches</a:t>
            </a:r>
            <a:endParaRPr/>
          </a:p>
          <a:p>
            <a:pPr indent="-342900" lvl="0" marL="457200" rtl="0" algn="l">
              <a:spcBef>
                <a:spcPts val="0"/>
              </a:spcBef>
              <a:spcAft>
                <a:spcPts val="0"/>
              </a:spcAft>
              <a:buSzPts val="1800"/>
              <a:buChar char="●"/>
            </a:pPr>
            <a:r>
              <a:rPr lang="en"/>
              <a:t>Do not use doorbells, mobile phones or any device that could cause a spark.</a:t>
            </a:r>
            <a:endParaRPr/>
          </a:p>
          <a:p>
            <a:pPr indent="0" lvl="0" marL="0" rtl="0" algn="l">
              <a:spcBef>
                <a:spcPts val="1600"/>
              </a:spcBef>
              <a:spcAft>
                <a:spcPts val="1600"/>
              </a:spcAft>
              <a:buNone/>
            </a:pPr>
            <a:r>
              <a:t/>
            </a:r>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1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uses most water? </a:t>
            </a:r>
            <a:endParaRPr/>
          </a:p>
        </p:txBody>
      </p:sp>
      <p:sp>
        <p:nvSpPr>
          <p:cNvPr id="1025" name="Google Shape;1025;p1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sz="1500" u="sng">
                <a:solidFill>
                  <a:schemeClr val="hlink"/>
                </a:solidFill>
                <a:highlight>
                  <a:schemeClr val="lt1"/>
                </a:highlight>
                <a:latin typeface="Roboto"/>
                <a:ea typeface="Roboto"/>
                <a:cs typeface="Roboto"/>
                <a:sym typeface="Roboto"/>
                <a:hlinkClick r:id="rId3"/>
              </a:rPr>
              <a:t>Quiz </a:t>
            </a:r>
            <a:r>
              <a:rPr lang="en" sz="1500">
                <a:solidFill>
                  <a:schemeClr val="dk1"/>
                </a:solidFill>
                <a:highlight>
                  <a:schemeClr val="lt1"/>
                </a:highlight>
                <a:latin typeface="Roboto"/>
                <a:ea typeface="Roboto"/>
                <a:cs typeface="Roboto"/>
                <a:sym typeface="Roboto"/>
              </a:rPr>
              <a:t> </a:t>
            </a:r>
            <a:r>
              <a:rPr lang="en" sz="1500">
                <a:solidFill>
                  <a:schemeClr val="dk1"/>
                </a:solidFill>
                <a:highlight>
                  <a:srgbClr val="FF0000"/>
                </a:highlight>
                <a:latin typeface="Roboto"/>
                <a:ea typeface="Roboto"/>
                <a:cs typeface="Roboto"/>
                <a:sym typeface="Roboto"/>
              </a:rPr>
              <a:t> turn this into a Zoom quiz if we do water on week 5</a:t>
            </a:r>
            <a:endParaRPr sz="1500">
              <a:solidFill>
                <a:schemeClr val="dk1"/>
              </a:solidFill>
              <a:highlight>
                <a:srgbClr val="FF0000"/>
              </a:highlight>
              <a:latin typeface="Roboto"/>
              <a:ea typeface="Roboto"/>
              <a:cs typeface="Roboto"/>
              <a:sym typeface="Roboto"/>
            </a:endParaRPr>
          </a:p>
          <a:p>
            <a:pPr indent="0" lvl="0" marL="457200" rtl="0" algn="l">
              <a:spcBef>
                <a:spcPts val="1600"/>
              </a:spcBef>
              <a:spcAft>
                <a:spcPts val="0"/>
              </a:spcAft>
              <a:buNone/>
            </a:pPr>
            <a:r>
              <a:t/>
            </a:r>
            <a:endParaRPr sz="1500">
              <a:solidFill>
                <a:schemeClr val="dk1"/>
              </a:solidFill>
              <a:highlight>
                <a:schemeClr val="lt1"/>
              </a:highlight>
              <a:latin typeface="Roboto"/>
              <a:ea typeface="Roboto"/>
              <a:cs typeface="Roboto"/>
              <a:sym typeface="Roboto"/>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026" name="Google Shape;1026;p158"/>
          <p:cNvPicPr preferRelativeResize="0"/>
          <p:nvPr/>
        </p:nvPicPr>
        <p:blipFill>
          <a:blip r:embed="rId4">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0" name="Shape 1030"/>
        <p:cNvGrpSpPr/>
        <p:nvPr/>
      </p:nvGrpSpPr>
      <p:grpSpPr>
        <a:xfrm>
          <a:off x="0" y="0"/>
          <a:ext cx="0" cy="0"/>
          <a:chOff x="0" y="0"/>
          <a:chExt cx="0" cy="0"/>
        </a:xfrm>
      </p:grpSpPr>
      <p:sp>
        <p:nvSpPr>
          <p:cNvPr id="1031" name="Google Shape;1031;p1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Which uses most water? Answers</a:t>
            </a:r>
            <a:endParaRPr/>
          </a:p>
        </p:txBody>
      </p:sp>
      <p:sp>
        <p:nvSpPr>
          <p:cNvPr id="1032" name="Google Shape;1032;p1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74650" lvl="0" marL="457200" rtl="0" algn="l">
              <a:spcBef>
                <a:spcPts val="0"/>
              </a:spcBef>
              <a:spcAft>
                <a:spcPts val="0"/>
              </a:spcAft>
              <a:buSzPts val="2300"/>
              <a:buChar char="●"/>
            </a:pPr>
            <a:r>
              <a:rPr lang="en" sz="1500">
                <a:solidFill>
                  <a:schemeClr val="dk1"/>
                </a:solidFill>
                <a:highlight>
                  <a:srgbClr val="FFFFFF"/>
                </a:highlight>
                <a:latin typeface="Roboto"/>
                <a:ea typeface="Roboto"/>
                <a:cs typeface="Roboto"/>
                <a:sym typeface="Roboto"/>
              </a:rPr>
              <a:t>bath 80 litres</a:t>
            </a:r>
            <a:endParaRPr sz="1500">
              <a:solidFill>
                <a:schemeClr val="dk1"/>
              </a:solidFill>
              <a:highlight>
                <a:srgbClr val="FFFFFF"/>
              </a:highlight>
              <a:latin typeface="Roboto"/>
              <a:ea typeface="Roboto"/>
              <a:cs typeface="Roboto"/>
              <a:sym typeface="Roboto"/>
            </a:endParaRPr>
          </a:p>
          <a:p>
            <a:pPr indent="-374650" lvl="0" marL="457200" rtl="0" algn="l">
              <a:spcBef>
                <a:spcPts val="0"/>
              </a:spcBef>
              <a:spcAft>
                <a:spcPts val="0"/>
              </a:spcAft>
              <a:buSzPts val="2300"/>
              <a:buChar char="●"/>
            </a:pPr>
            <a:r>
              <a:rPr lang="en" sz="1500">
                <a:solidFill>
                  <a:schemeClr val="dk1"/>
                </a:solidFill>
                <a:highlight>
                  <a:srgbClr val="FFFFFF"/>
                </a:highlight>
                <a:latin typeface="Roboto"/>
                <a:ea typeface="Roboto"/>
                <a:cs typeface="Roboto"/>
                <a:sym typeface="Roboto"/>
              </a:rPr>
              <a:t>5 minute power shower 75 litres</a:t>
            </a:r>
            <a:endParaRPr sz="1500">
              <a:solidFill>
                <a:schemeClr val="dk1"/>
              </a:solidFill>
              <a:highlight>
                <a:srgbClr val="FFFFFF"/>
              </a:highlight>
              <a:latin typeface="Roboto"/>
              <a:ea typeface="Roboto"/>
              <a:cs typeface="Roboto"/>
              <a:sym typeface="Roboto"/>
            </a:endParaRPr>
          </a:p>
          <a:p>
            <a:pPr indent="-374650" lvl="0" marL="457200" rtl="0" algn="l">
              <a:spcBef>
                <a:spcPts val="0"/>
              </a:spcBef>
              <a:spcAft>
                <a:spcPts val="0"/>
              </a:spcAft>
              <a:buSzPts val="2300"/>
              <a:buChar char="●"/>
            </a:pPr>
            <a:r>
              <a:rPr lang="en" sz="1500">
                <a:solidFill>
                  <a:schemeClr val="dk1"/>
                </a:solidFill>
                <a:highlight>
                  <a:srgbClr val="FFFFFF"/>
                </a:highlight>
                <a:latin typeface="Roboto"/>
                <a:ea typeface="Roboto"/>
                <a:cs typeface="Roboto"/>
                <a:sym typeface="Roboto"/>
              </a:rPr>
              <a:t>washing machine 50 litres</a:t>
            </a:r>
            <a:endParaRPr sz="1500">
              <a:solidFill>
                <a:schemeClr val="dk1"/>
              </a:solidFill>
              <a:highlight>
                <a:srgbClr val="FFFFFF"/>
              </a:highlight>
              <a:latin typeface="Roboto"/>
              <a:ea typeface="Roboto"/>
              <a:cs typeface="Roboto"/>
              <a:sym typeface="Roboto"/>
            </a:endParaRPr>
          </a:p>
          <a:p>
            <a:pPr indent="-374650" lvl="0" marL="457200" rtl="0" algn="l">
              <a:spcBef>
                <a:spcPts val="0"/>
              </a:spcBef>
              <a:spcAft>
                <a:spcPts val="0"/>
              </a:spcAft>
              <a:buSzPts val="2300"/>
              <a:buChar char="●"/>
            </a:pPr>
            <a:r>
              <a:rPr lang="en" sz="1500">
                <a:solidFill>
                  <a:schemeClr val="dk1"/>
                </a:solidFill>
                <a:highlight>
                  <a:srgbClr val="FFFFFF"/>
                </a:highlight>
                <a:latin typeface="Roboto"/>
                <a:ea typeface="Roboto"/>
                <a:cs typeface="Roboto"/>
                <a:sym typeface="Roboto"/>
              </a:rPr>
              <a:t>5 minute boiler-fed shower 45 litres </a:t>
            </a:r>
            <a:endParaRPr sz="1500">
              <a:solidFill>
                <a:schemeClr val="dk1"/>
              </a:solidFill>
              <a:highlight>
                <a:srgbClr val="FFFFFF"/>
              </a:highlight>
              <a:latin typeface="Roboto"/>
              <a:ea typeface="Roboto"/>
              <a:cs typeface="Roboto"/>
              <a:sym typeface="Roboto"/>
            </a:endParaRPr>
          </a:p>
          <a:p>
            <a:pPr indent="-374650" lvl="0" marL="457200" rtl="0" algn="l">
              <a:spcBef>
                <a:spcPts val="0"/>
              </a:spcBef>
              <a:spcAft>
                <a:spcPts val="0"/>
              </a:spcAft>
              <a:buSzPts val="2300"/>
              <a:buChar char="●"/>
            </a:pPr>
            <a:r>
              <a:rPr lang="en" sz="1500">
                <a:solidFill>
                  <a:schemeClr val="dk1"/>
                </a:solidFill>
                <a:highlight>
                  <a:srgbClr val="FFFFFF"/>
                </a:highlight>
                <a:latin typeface="Roboto"/>
                <a:ea typeface="Roboto"/>
                <a:cs typeface="Roboto"/>
                <a:sym typeface="Roboto"/>
              </a:rPr>
              <a:t>washing up running tap for 5 minutes -  6 litres per minute - 30 litres</a:t>
            </a:r>
            <a:endParaRPr sz="1500">
              <a:solidFill>
                <a:schemeClr val="dk1"/>
              </a:solidFill>
              <a:highlight>
                <a:srgbClr val="FFFFFF"/>
              </a:highlight>
              <a:latin typeface="Roboto"/>
              <a:ea typeface="Roboto"/>
              <a:cs typeface="Roboto"/>
              <a:sym typeface="Roboto"/>
            </a:endParaRPr>
          </a:p>
          <a:p>
            <a:pPr indent="-374650" lvl="0" marL="457200" rtl="0" algn="l">
              <a:spcBef>
                <a:spcPts val="0"/>
              </a:spcBef>
              <a:spcAft>
                <a:spcPts val="0"/>
              </a:spcAft>
              <a:buSzPts val="2300"/>
              <a:buChar char="●"/>
            </a:pPr>
            <a:r>
              <a:rPr lang="en" sz="1500">
                <a:solidFill>
                  <a:schemeClr val="dk1"/>
                </a:solidFill>
                <a:highlight>
                  <a:srgbClr val="FFFFFF"/>
                </a:highlight>
                <a:latin typeface="Roboto"/>
                <a:ea typeface="Roboto"/>
                <a:cs typeface="Roboto"/>
                <a:sym typeface="Roboto"/>
              </a:rPr>
              <a:t>washing up bowl 9.5 litres</a:t>
            </a:r>
            <a:endParaRPr sz="1500">
              <a:solidFill>
                <a:schemeClr val="dk1"/>
              </a:solidFill>
              <a:highlight>
                <a:srgbClr val="FFFFFF"/>
              </a:highlight>
              <a:latin typeface="Roboto"/>
              <a:ea typeface="Roboto"/>
              <a:cs typeface="Roboto"/>
              <a:sym typeface="Roboto"/>
            </a:endParaRPr>
          </a:p>
          <a:p>
            <a:pPr indent="-374650" lvl="0" marL="457200" rtl="0" algn="l">
              <a:spcBef>
                <a:spcPts val="0"/>
              </a:spcBef>
              <a:spcAft>
                <a:spcPts val="0"/>
              </a:spcAft>
              <a:buSzPts val="2300"/>
              <a:buChar char="●"/>
            </a:pPr>
            <a:r>
              <a:rPr lang="en" sz="1500">
                <a:solidFill>
                  <a:schemeClr val="dk1"/>
                </a:solidFill>
                <a:highlight>
                  <a:srgbClr val="FFFFFF"/>
                </a:highlight>
                <a:latin typeface="Roboto"/>
                <a:ea typeface="Roboto"/>
                <a:cs typeface="Roboto"/>
                <a:sym typeface="Roboto"/>
              </a:rPr>
              <a:t>Single flush </a:t>
            </a:r>
            <a:r>
              <a:rPr lang="en" sz="1500">
                <a:solidFill>
                  <a:schemeClr val="dk1"/>
                </a:solidFill>
                <a:highlight>
                  <a:srgbClr val="FFFFFF"/>
                </a:highlight>
                <a:latin typeface="Roboto"/>
                <a:ea typeface="Roboto"/>
                <a:cs typeface="Roboto"/>
                <a:sym typeface="Roboto"/>
              </a:rPr>
              <a:t>toilet 9 litres </a:t>
            </a:r>
            <a:endParaRPr sz="1500">
              <a:solidFill>
                <a:schemeClr val="dk1"/>
              </a:solidFill>
              <a:highlight>
                <a:srgbClr val="FFFFFF"/>
              </a:highlight>
              <a:latin typeface="Roboto"/>
              <a:ea typeface="Roboto"/>
              <a:cs typeface="Roboto"/>
              <a:sym typeface="Roboto"/>
            </a:endParaRPr>
          </a:p>
          <a:p>
            <a:pPr indent="0" lvl="0" marL="457200" rtl="0" algn="l">
              <a:spcBef>
                <a:spcPts val="1600"/>
              </a:spcBef>
              <a:spcAft>
                <a:spcPts val="0"/>
              </a:spcAft>
              <a:buNone/>
            </a:pPr>
            <a:r>
              <a:t/>
            </a:r>
            <a:endParaRPr/>
          </a:p>
          <a:p>
            <a:pPr indent="0" lvl="0" marL="0" rtl="0" algn="l">
              <a:spcBef>
                <a:spcPts val="1600"/>
              </a:spcBef>
              <a:spcAft>
                <a:spcPts val="1600"/>
              </a:spcAft>
              <a:buNone/>
            </a:pPr>
            <a:r>
              <a:t/>
            </a:r>
            <a:endParaRPr/>
          </a:p>
        </p:txBody>
      </p:sp>
      <p:pic>
        <p:nvPicPr>
          <p:cNvPr id="1033" name="Google Shape;1033;p159"/>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Low cost ways to save water</a:t>
            </a:r>
            <a:endParaRPr/>
          </a:p>
        </p:txBody>
      </p:sp>
      <p:sp>
        <p:nvSpPr>
          <p:cNvPr id="1039" name="Google Shape;1039;p1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Washing machine settings</a:t>
            </a:r>
            <a:endParaRPr/>
          </a:p>
          <a:p>
            <a:pPr indent="-342900" lvl="0" marL="457200" rtl="0" algn="l">
              <a:spcBef>
                <a:spcPts val="0"/>
              </a:spcBef>
              <a:spcAft>
                <a:spcPts val="0"/>
              </a:spcAft>
              <a:buSzPts val="1800"/>
              <a:buChar char="●"/>
            </a:pPr>
            <a:r>
              <a:rPr lang="en"/>
              <a:t>Save-a-flush in older (single-flush) toilets </a:t>
            </a:r>
            <a:endParaRPr/>
          </a:p>
          <a:p>
            <a:pPr indent="-342900" lvl="0" marL="457200" rtl="0" algn="l">
              <a:spcBef>
                <a:spcPts val="0"/>
              </a:spcBef>
              <a:spcAft>
                <a:spcPts val="0"/>
              </a:spcAft>
              <a:buSzPts val="1800"/>
              <a:buChar char="●"/>
            </a:pPr>
            <a:r>
              <a:rPr lang="en"/>
              <a:t>Shower timer</a:t>
            </a:r>
            <a:endParaRPr/>
          </a:p>
          <a:p>
            <a:pPr indent="-342900" lvl="0" marL="457200" rtl="0" algn="l">
              <a:spcBef>
                <a:spcPts val="0"/>
              </a:spcBef>
              <a:spcAft>
                <a:spcPts val="0"/>
              </a:spcAft>
              <a:buSzPts val="1800"/>
              <a:buChar char="●"/>
            </a:pPr>
            <a:r>
              <a:rPr lang="en"/>
              <a:t>Washing-up bowl</a:t>
            </a:r>
            <a:endParaRPr/>
          </a:p>
          <a:p>
            <a:pPr indent="-342900" lvl="0" marL="457200" rtl="0" algn="l">
              <a:spcBef>
                <a:spcPts val="0"/>
              </a:spcBef>
              <a:spcAft>
                <a:spcPts val="0"/>
              </a:spcAft>
              <a:buSzPts val="1800"/>
              <a:buChar char="●"/>
            </a:pPr>
            <a:r>
              <a:rPr lang="en"/>
              <a:t>Water saving shower head.</a:t>
            </a:r>
            <a:endParaRPr/>
          </a:p>
          <a:p>
            <a:pPr indent="0" lvl="0" marL="0" rtl="0" algn="l">
              <a:spcBef>
                <a:spcPts val="1600"/>
              </a:spcBef>
              <a:spcAft>
                <a:spcPts val="1600"/>
              </a:spcAft>
              <a:buNone/>
            </a:pPr>
            <a:r>
              <a:t/>
            </a:r>
            <a:endParaRPr/>
          </a:p>
        </p:txBody>
      </p:sp>
      <p:pic>
        <p:nvPicPr>
          <p:cNvPr id="1040" name="Google Shape;1040;p160"/>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44" name="Shape 1044"/>
        <p:cNvGrpSpPr/>
        <p:nvPr/>
      </p:nvGrpSpPr>
      <p:grpSpPr>
        <a:xfrm>
          <a:off x="0" y="0"/>
          <a:ext cx="0" cy="0"/>
          <a:chOff x="0" y="0"/>
          <a:chExt cx="0" cy="0"/>
        </a:xfrm>
      </p:grpSpPr>
      <p:sp>
        <p:nvSpPr>
          <p:cNvPr id="1045" name="Google Shape;1045;p1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people in the UK have water meters?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Do Zoom quiz if time</a:t>
            </a:r>
            <a:endParaRPr/>
          </a:p>
        </p:txBody>
      </p:sp>
      <p:sp>
        <p:nvSpPr>
          <p:cNvPr id="1046" name="Google Shape;1046;p1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t/>
            </a:r>
            <a:endParaRPr/>
          </a:p>
          <a:p>
            <a:pPr indent="0" lvl="0" marL="0" rtl="0" algn="l">
              <a:spcBef>
                <a:spcPts val="1600"/>
              </a:spcBef>
              <a:spcAft>
                <a:spcPts val="1600"/>
              </a:spcAft>
              <a:buNone/>
            </a:pPr>
            <a:r>
              <a:t/>
            </a:r>
            <a:endParaRPr/>
          </a:p>
        </p:txBody>
      </p:sp>
      <p:pic>
        <p:nvPicPr>
          <p:cNvPr id="1047" name="Google Shape;1047;p161"/>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Understanding the running costs of household appliances - answers</a:t>
            </a:r>
            <a:endParaRPr/>
          </a:p>
        </p:txBody>
      </p:sp>
      <p:pic>
        <p:nvPicPr>
          <p:cNvPr id="153" name="Google Shape;153;p27"/>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54" name="Google Shape;154;p27"/>
          <p:cNvSpPr txBox="1"/>
          <p:nvPr/>
        </p:nvSpPr>
        <p:spPr>
          <a:xfrm>
            <a:off x="604500" y="1598375"/>
            <a:ext cx="6372000" cy="3545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 sz="2400" u="sng">
                <a:solidFill>
                  <a:schemeClr val="hlink"/>
                </a:solidFill>
                <a:hlinkClick r:id="rId4"/>
              </a:rPr>
              <a:t>Answers … </a:t>
            </a:r>
            <a:endParaRPr sz="2400"/>
          </a:p>
          <a:p>
            <a:pPr indent="0" lvl="0" marL="0" rtl="0" algn="l">
              <a:spcBef>
                <a:spcPts val="0"/>
              </a:spcBef>
              <a:spcAft>
                <a:spcPts val="0"/>
              </a:spcAft>
              <a:buNone/>
            </a:pPr>
            <a:r>
              <a:rPr lang="en"/>
              <a:t> </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1" name="Shape 1051"/>
        <p:cNvGrpSpPr/>
        <p:nvPr/>
      </p:nvGrpSpPr>
      <p:grpSpPr>
        <a:xfrm>
          <a:off x="0" y="0"/>
          <a:ext cx="0" cy="0"/>
          <a:chOff x="0" y="0"/>
          <a:chExt cx="0" cy="0"/>
        </a:xfrm>
      </p:grpSpPr>
      <p:sp>
        <p:nvSpPr>
          <p:cNvPr id="1052" name="Google Shape;1052;p1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people in the UK have water meters?</a:t>
            </a:r>
            <a:endParaRPr/>
          </a:p>
        </p:txBody>
      </p:sp>
      <p:sp>
        <p:nvSpPr>
          <p:cNvPr id="1053" name="Google Shape;1053;p1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48%</a:t>
            </a:r>
            <a:endParaRPr/>
          </a:p>
          <a:p>
            <a:pPr indent="0" lvl="0" marL="0" rtl="0" algn="l">
              <a:spcBef>
                <a:spcPts val="1600"/>
              </a:spcBef>
              <a:spcAft>
                <a:spcPts val="1600"/>
              </a:spcAft>
              <a:buNone/>
            </a:pPr>
            <a:r>
              <a:t/>
            </a:r>
            <a:endParaRPr/>
          </a:p>
        </p:txBody>
      </p:sp>
      <p:pic>
        <p:nvPicPr>
          <p:cNvPr id="1054" name="Google Shape;1054;p162"/>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8" name="Shape 1058"/>
        <p:cNvGrpSpPr/>
        <p:nvPr/>
      </p:nvGrpSpPr>
      <p:grpSpPr>
        <a:xfrm>
          <a:off x="0" y="0"/>
          <a:ext cx="0" cy="0"/>
          <a:chOff x="0" y="0"/>
          <a:chExt cx="0" cy="0"/>
        </a:xfrm>
      </p:grpSpPr>
      <p:sp>
        <p:nvSpPr>
          <p:cNvPr id="1059" name="Google Shape;1059;p1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What’s next?</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406400" lvl="0" marL="457200" rtl="0" algn="l">
              <a:spcBef>
                <a:spcPts val="0"/>
              </a:spcBef>
              <a:spcAft>
                <a:spcPts val="0"/>
              </a:spcAft>
              <a:buSzPts val="2800"/>
              <a:buChar char="-"/>
            </a:pPr>
            <a:r>
              <a:rPr lang="en"/>
              <a:t>Mentoring</a:t>
            </a:r>
            <a:endParaRPr/>
          </a:p>
          <a:p>
            <a:pPr indent="0" lvl="0" marL="457200" rtl="0" algn="l">
              <a:spcBef>
                <a:spcPts val="0"/>
              </a:spcBef>
              <a:spcAft>
                <a:spcPts val="0"/>
              </a:spcAft>
              <a:buNone/>
            </a:pPr>
            <a:r>
              <a:rPr lang="en"/>
              <a:t>   </a:t>
            </a:r>
            <a:r>
              <a:rPr lang="en" u="sng">
                <a:solidFill>
                  <a:schemeClr val="hlink"/>
                </a:solidFill>
                <a:hlinkClick r:id="rId3"/>
              </a:rPr>
              <a:t>philip.beardmore@gmail.com</a:t>
            </a:r>
            <a:r>
              <a:rPr lang="en"/>
              <a:t>  </a:t>
            </a:r>
            <a:endParaRPr/>
          </a:p>
        </p:txBody>
      </p:sp>
      <p:pic>
        <p:nvPicPr>
          <p:cNvPr id="1060" name="Google Shape;1060;p163"/>
          <p:cNvPicPr preferRelativeResize="0"/>
          <p:nvPr/>
        </p:nvPicPr>
        <p:blipFill>
          <a:blip r:embed="rId4">
            <a:alphaModFix/>
          </a:blip>
          <a:stretch>
            <a:fillRect/>
          </a:stretch>
        </p:blipFill>
        <p:spPr>
          <a:xfrm>
            <a:off x="5431875" y="3902075"/>
            <a:ext cx="3400425" cy="1123950"/>
          </a:xfrm>
          <a:prstGeom prst="rect">
            <a:avLst/>
          </a:prstGeom>
          <a:noFill/>
          <a:ln>
            <a:noFill/>
          </a:ln>
        </p:spPr>
      </p:pic>
      <p:pic>
        <p:nvPicPr>
          <p:cNvPr id="1061" name="Google Shape;1061;p163"/>
          <p:cNvPicPr preferRelativeResize="0"/>
          <p:nvPr/>
        </p:nvPicPr>
        <p:blipFill>
          <a:blip r:embed="rId4">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 help:</a:t>
            </a:r>
            <a:endParaRPr/>
          </a:p>
          <a:p>
            <a:pPr indent="0" lvl="0" marL="0" rtl="0" algn="l">
              <a:spcBef>
                <a:spcPts val="0"/>
              </a:spcBef>
              <a:spcAft>
                <a:spcPts val="0"/>
              </a:spcAft>
              <a:buNone/>
            </a:pPr>
            <a:r>
              <a:t/>
            </a:r>
            <a:endParaRPr/>
          </a:p>
          <a:p>
            <a:pPr indent="-406400" lvl="0" marL="457200" rtl="0" algn="l">
              <a:spcBef>
                <a:spcPts val="0"/>
              </a:spcBef>
              <a:spcAft>
                <a:spcPts val="0"/>
              </a:spcAft>
              <a:buSzPts val="2800"/>
              <a:buChar char="●"/>
            </a:pPr>
            <a:r>
              <a:rPr lang="en"/>
              <a:t>Mentoring</a:t>
            </a:r>
            <a:endParaRPr/>
          </a:p>
          <a:p>
            <a:pPr indent="0" lvl="0" marL="0" rtl="0" algn="l">
              <a:spcBef>
                <a:spcPts val="0"/>
              </a:spcBef>
              <a:spcAft>
                <a:spcPts val="0"/>
              </a:spcAft>
              <a:buNone/>
            </a:pPr>
            <a:r>
              <a:rPr lang="en" u="sng">
                <a:solidFill>
                  <a:schemeClr val="hlink"/>
                </a:solidFill>
                <a:hlinkClick r:id="rId3"/>
              </a:rPr>
              <a:t>philip.beardmore@gmail.com</a:t>
            </a:r>
            <a:r>
              <a:rPr lang="en"/>
              <a:t> </a:t>
            </a:r>
            <a:endParaRPr/>
          </a:p>
          <a:p>
            <a:pPr indent="0" lvl="0" marL="0" rtl="0" algn="l">
              <a:spcBef>
                <a:spcPts val="0"/>
              </a:spcBef>
              <a:spcAft>
                <a:spcPts val="0"/>
              </a:spcAft>
              <a:buNone/>
            </a:pPr>
            <a:r>
              <a:t/>
            </a:r>
            <a:endParaRPr/>
          </a:p>
          <a:p>
            <a:pPr indent="-406400" lvl="0" marL="457200" rtl="0" algn="l">
              <a:spcBef>
                <a:spcPts val="0"/>
              </a:spcBef>
              <a:spcAft>
                <a:spcPts val="0"/>
              </a:spcAft>
              <a:buSzPts val="2800"/>
              <a:buChar char="●"/>
            </a:pPr>
            <a:r>
              <a:rPr lang="en"/>
              <a:t>Emergency prepayment fuel vouchers</a:t>
            </a:r>
            <a:endParaRPr/>
          </a:p>
          <a:p>
            <a:pPr indent="0" lvl="0" marL="0" rtl="0" algn="l">
              <a:spcBef>
                <a:spcPts val="0"/>
              </a:spcBef>
              <a:spcAft>
                <a:spcPts val="0"/>
              </a:spcAft>
              <a:buNone/>
            </a:pPr>
            <a:r>
              <a:rPr b="1" lang="en" sz="2300"/>
              <a:t>View slides</a:t>
            </a:r>
            <a:r>
              <a:rPr b="1" lang="en" sz="2300"/>
              <a:t> first - </a:t>
            </a:r>
            <a:r>
              <a:rPr lang="en" sz="2300" u="sng">
                <a:solidFill>
                  <a:schemeClr val="hlink"/>
                </a:solidFill>
                <a:hlinkClick r:id="rId4"/>
              </a:rPr>
              <a:t>https://energyconfidence.co.uk/8rh2</a:t>
            </a:r>
            <a:r>
              <a:rPr lang="en" sz="2300"/>
              <a:t> </a:t>
            </a:r>
            <a:endParaRPr sz="2300"/>
          </a:p>
          <a:p>
            <a:pPr indent="0" lvl="0" marL="0" rtl="0" algn="l">
              <a:spcBef>
                <a:spcPts val="0"/>
              </a:spcBef>
              <a:spcAft>
                <a:spcPts val="0"/>
              </a:spcAft>
              <a:buNone/>
            </a:pPr>
            <a:r>
              <a:rPr lang="en" sz="2300"/>
              <a:t>Referral form - </a:t>
            </a:r>
            <a:r>
              <a:rPr lang="en" sz="2300" u="sng">
                <a:solidFill>
                  <a:schemeClr val="hlink"/>
                </a:solidFill>
                <a:hlinkClick r:id="rId5"/>
              </a:rPr>
              <a:t>https://forms.gle/pxp2bFZ2VTWhT9Sz5</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160" name="Google Shape;160;p28"/>
          <p:cNvPicPr preferRelativeResize="0"/>
          <p:nvPr/>
        </p:nvPicPr>
        <p:blipFill>
          <a:blip r:embed="rId6">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Helping people in fuel poverty</a:t>
            </a:r>
            <a:endParaRPr/>
          </a:p>
        </p:txBody>
      </p:sp>
      <p:sp>
        <p:nvSpPr>
          <p:cNvPr id="166" name="Google Shape;166;p2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 community workers and volunteers</a:t>
            </a:r>
            <a:endParaRPr/>
          </a:p>
        </p:txBody>
      </p:sp>
      <p:pic>
        <p:nvPicPr>
          <p:cNvPr id="167" name="Google Shape;167;p29"/>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3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week ...</a:t>
            </a:r>
            <a:endParaRPr/>
          </a:p>
        </p:txBody>
      </p:sp>
      <p:pic>
        <p:nvPicPr>
          <p:cNvPr id="173" name="Google Shape;173;p30"/>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74" name="Google Shape;174;p30"/>
          <p:cNvSpPr txBox="1"/>
          <p:nvPr/>
        </p:nvSpPr>
        <p:spPr>
          <a:xfrm>
            <a:off x="604500" y="1598375"/>
            <a:ext cx="6372000" cy="3545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 sz="2400"/>
              <a:t>Understanding energy billing</a:t>
            </a:r>
            <a:endParaRPr sz="2400"/>
          </a:p>
          <a:p>
            <a:pPr indent="-381000" lvl="0" marL="457200" rtl="0" algn="l">
              <a:spcBef>
                <a:spcPts val="0"/>
              </a:spcBef>
              <a:spcAft>
                <a:spcPts val="0"/>
              </a:spcAft>
              <a:buSzPts val="2400"/>
              <a:buChar char="-"/>
            </a:pPr>
            <a:r>
              <a:rPr lang="en" sz="2400"/>
              <a:t>Debt and disconnection</a:t>
            </a:r>
            <a:endParaRPr sz="2400"/>
          </a:p>
          <a:p>
            <a:pPr indent="-381000" lvl="0" marL="457200" rtl="0" algn="l">
              <a:spcBef>
                <a:spcPts val="0"/>
              </a:spcBef>
              <a:spcAft>
                <a:spcPts val="0"/>
              </a:spcAft>
              <a:buSzPts val="2400"/>
              <a:buChar char="-"/>
            </a:pPr>
            <a:r>
              <a:rPr lang="en" sz="2400"/>
              <a:t>Priority Services for vulnerable people</a:t>
            </a:r>
            <a:endParaRPr sz="2400"/>
          </a:p>
          <a:p>
            <a:pPr indent="-381000" lvl="0" marL="457200" rtl="0" algn="l">
              <a:spcBef>
                <a:spcPts val="0"/>
              </a:spcBef>
              <a:spcAft>
                <a:spcPts val="0"/>
              </a:spcAft>
              <a:buSzPts val="2400"/>
              <a:buChar char="-"/>
            </a:pPr>
            <a:r>
              <a:rPr lang="en" sz="2400"/>
              <a:t>Warm Home Discount</a:t>
            </a:r>
            <a:endParaRPr sz="2400"/>
          </a:p>
          <a:p>
            <a:pPr indent="0" lvl="0" marL="0" rtl="0" algn="l">
              <a:spcBef>
                <a:spcPts val="0"/>
              </a:spcBef>
              <a:spcAft>
                <a:spcPts val="0"/>
              </a:spcAft>
              <a:buNone/>
            </a:pPr>
            <a:r>
              <a:rPr lang="en"/>
              <a:t>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Understanding energy billing</a:t>
            </a:r>
            <a:endParaRPr/>
          </a:p>
        </p:txBody>
      </p:sp>
      <p:pic>
        <p:nvPicPr>
          <p:cNvPr id="180" name="Google Shape;180;p31"/>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81" name="Google Shape;181;p31"/>
          <p:cNvSpPr txBox="1"/>
          <p:nvPr/>
        </p:nvSpPr>
        <p:spPr>
          <a:xfrm>
            <a:off x="604500" y="1598375"/>
            <a:ext cx="6372000" cy="3545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Saltley Community Association</a:t>
            </a:r>
            <a:endParaRPr/>
          </a:p>
        </p:txBody>
      </p:sp>
      <p:sp>
        <p:nvSpPr>
          <p:cNvPr id="62" name="Google Shape;62;p1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Established 1972</a:t>
            </a:r>
            <a:endParaRPr/>
          </a:p>
          <a:p>
            <a:pPr indent="-342900" lvl="0" marL="457200" rtl="0" algn="l">
              <a:spcBef>
                <a:spcPts val="0"/>
              </a:spcBef>
              <a:spcAft>
                <a:spcPts val="0"/>
              </a:spcAft>
              <a:buSzPts val="1800"/>
              <a:buChar char="-"/>
            </a:pPr>
            <a:r>
              <a:rPr lang="en"/>
              <a:t>Fuel poverty advice</a:t>
            </a:r>
            <a:endParaRPr/>
          </a:p>
          <a:p>
            <a:pPr indent="-342900" lvl="0" marL="457200" rtl="0" algn="l">
              <a:spcBef>
                <a:spcPts val="0"/>
              </a:spcBef>
              <a:spcAft>
                <a:spcPts val="0"/>
              </a:spcAft>
              <a:buSzPts val="1800"/>
              <a:buChar char="-"/>
            </a:pPr>
            <a:r>
              <a:rPr lang="en"/>
              <a:t>Income maximisation</a:t>
            </a:r>
            <a:endParaRPr/>
          </a:p>
          <a:p>
            <a:pPr indent="-342900" lvl="0" marL="457200" rtl="0" algn="l">
              <a:spcBef>
                <a:spcPts val="0"/>
              </a:spcBef>
              <a:spcAft>
                <a:spcPts val="0"/>
              </a:spcAft>
              <a:buSzPts val="1800"/>
              <a:buChar char="-"/>
            </a:pPr>
            <a:r>
              <a:rPr lang="en"/>
              <a:t>Energy saving practical help </a:t>
            </a:r>
            <a:endParaRPr/>
          </a:p>
          <a:p>
            <a:pPr indent="-342900" lvl="0" marL="457200" rtl="0" algn="l">
              <a:spcBef>
                <a:spcPts val="0"/>
              </a:spcBef>
              <a:spcAft>
                <a:spcPts val="0"/>
              </a:spcAft>
              <a:buSzPts val="1800"/>
              <a:buChar char="-"/>
            </a:pPr>
            <a:r>
              <a:rPr lang="en"/>
              <a:t>Help with form filling </a:t>
            </a:r>
            <a:endParaRPr/>
          </a:p>
          <a:p>
            <a:pPr indent="-342900" lvl="0" marL="457200" rtl="0" algn="l">
              <a:spcBef>
                <a:spcPts val="0"/>
              </a:spcBef>
              <a:spcAft>
                <a:spcPts val="0"/>
              </a:spcAft>
              <a:buSzPts val="1800"/>
              <a:buChar char="-"/>
            </a:pPr>
            <a:r>
              <a:rPr lang="en"/>
              <a:t>Cycling project</a:t>
            </a:r>
            <a:endParaRPr/>
          </a:p>
          <a:p>
            <a:pPr indent="-342900" lvl="0" marL="457200" rtl="0" algn="l">
              <a:spcBef>
                <a:spcPts val="0"/>
              </a:spcBef>
              <a:spcAft>
                <a:spcPts val="0"/>
              </a:spcAft>
              <a:buSzPts val="1800"/>
              <a:buChar char="-"/>
            </a:pPr>
            <a:r>
              <a:rPr lang="en"/>
              <a:t>Hiking project</a:t>
            </a:r>
            <a:endParaRPr/>
          </a:p>
        </p:txBody>
      </p:sp>
      <p:pic>
        <p:nvPicPr>
          <p:cNvPr id="63" name="Google Shape;63;p14"/>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should be on an energy bill?</a:t>
            </a:r>
            <a:endParaRPr/>
          </a:p>
        </p:txBody>
      </p:sp>
      <p:pic>
        <p:nvPicPr>
          <p:cNvPr id="187" name="Google Shape;187;p32"/>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88" name="Google Shape;188;p32"/>
          <p:cNvSpPr txBox="1"/>
          <p:nvPr/>
        </p:nvSpPr>
        <p:spPr>
          <a:xfrm>
            <a:off x="604500" y="1598375"/>
            <a:ext cx="6372000" cy="3545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id="193" name="Google Shape;193;p33"/>
          <p:cNvPicPr preferRelativeResize="0"/>
          <p:nvPr/>
        </p:nvPicPr>
        <p:blipFill>
          <a:blip r:embed="rId3">
            <a:alphaModFix/>
          </a:blip>
          <a:stretch>
            <a:fillRect/>
          </a:stretch>
        </p:blipFill>
        <p:spPr>
          <a:xfrm>
            <a:off x="152400" y="-146025"/>
            <a:ext cx="8737748" cy="5289524"/>
          </a:xfrm>
          <a:prstGeom prst="rect">
            <a:avLst/>
          </a:prstGeom>
          <a:noFill/>
          <a:ln>
            <a:noFill/>
          </a:ln>
        </p:spPr>
      </p:pic>
      <p:sp>
        <p:nvSpPr>
          <p:cNvPr id="194" name="Google Shape;194;p33"/>
          <p:cNvSpPr txBox="1"/>
          <p:nvPr/>
        </p:nvSpPr>
        <p:spPr>
          <a:xfrm>
            <a:off x="2924175" y="49530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Name of supplier</a:t>
            </a:r>
            <a:endParaRPr>
              <a:highlight>
                <a:srgbClr val="D9EAD3"/>
              </a:highlight>
            </a:endParaRPr>
          </a:p>
        </p:txBody>
      </p:sp>
      <p:sp>
        <p:nvSpPr>
          <p:cNvPr id="195" name="Google Shape;195;p33"/>
          <p:cNvSpPr/>
          <p:nvPr/>
        </p:nvSpPr>
        <p:spPr>
          <a:xfrm>
            <a:off x="962025" y="2581275"/>
            <a:ext cx="399900" cy="17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3"/>
          <p:cNvSpPr/>
          <p:nvPr/>
        </p:nvSpPr>
        <p:spPr>
          <a:xfrm>
            <a:off x="562125" y="2019300"/>
            <a:ext cx="1257000" cy="171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3"/>
          <p:cNvSpPr txBox="1"/>
          <p:nvPr/>
        </p:nvSpPr>
        <p:spPr>
          <a:xfrm>
            <a:off x="2000250" y="179070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Billing address</a:t>
            </a:r>
            <a:endParaRPr>
              <a:highlight>
                <a:srgbClr val="D9EAD3"/>
              </a:highlight>
            </a:endParaRPr>
          </a:p>
        </p:txBody>
      </p:sp>
      <p:sp>
        <p:nvSpPr>
          <p:cNvPr id="198" name="Google Shape;198;p33"/>
          <p:cNvSpPr txBox="1"/>
          <p:nvPr/>
        </p:nvSpPr>
        <p:spPr>
          <a:xfrm>
            <a:off x="6705600" y="139050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Account number</a:t>
            </a:r>
            <a:endParaRPr>
              <a:highlight>
                <a:srgbClr val="D9EAD3"/>
              </a:highlight>
            </a:endParaRPr>
          </a:p>
        </p:txBody>
      </p:sp>
      <p:sp>
        <p:nvSpPr>
          <p:cNvPr id="199" name="Google Shape;199;p33"/>
          <p:cNvSpPr txBox="1"/>
          <p:nvPr/>
        </p:nvSpPr>
        <p:spPr>
          <a:xfrm>
            <a:off x="6810375" y="209565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Date bill issued</a:t>
            </a:r>
            <a:endParaRPr>
              <a:highlight>
                <a:srgbClr val="D9EAD3"/>
              </a:highlight>
            </a:endParaRPr>
          </a:p>
        </p:txBody>
      </p:sp>
      <p:sp>
        <p:nvSpPr>
          <p:cNvPr id="200" name="Google Shape;200;p33"/>
          <p:cNvSpPr txBox="1"/>
          <p:nvPr/>
        </p:nvSpPr>
        <p:spPr>
          <a:xfrm>
            <a:off x="6438900" y="4429125"/>
            <a:ext cx="1533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Estimated annual cost</a:t>
            </a:r>
            <a:endParaRPr>
              <a:highlight>
                <a:srgbClr val="D9EAD3"/>
              </a:highlight>
            </a:endParaRPr>
          </a:p>
        </p:txBody>
      </p:sp>
      <p:sp>
        <p:nvSpPr>
          <p:cNvPr id="201" name="Google Shape;201;p33"/>
          <p:cNvSpPr txBox="1"/>
          <p:nvPr/>
        </p:nvSpPr>
        <p:spPr>
          <a:xfrm>
            <a:off x="3638550" y="4644525"/>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Bill dates</a:t>
            </a:r>
            <a:endParaRPr>
              <a:highlight>
                <a:srgbClr val="D9EAD3"/>
              </a:highlight>
            </a:endParaRPr>
          </a:p>
        </p:txBody>
      </p:sp>
      <p:sp>
        <p:nvSpPr>
          <p:cNvPr id="202" name="Google Shape;202;p33"/>
          <p:cNvSpPr txBox="1"/>
          <p:nvPr/>
        </p:nvSpPr>
        <p:spPr>
          <a:xfrm>
            <a:off x="7353300" y="3041400"/>
            <a:ext cx="17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ESTIMATED BILL</a:t>
            </a:r>
            <a:endParaRPr>
              <a:highlight>
                <a:srgbClr val="D9EAD3"/>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4"/>
          <p:cNvPicPr preferRelativeResize="0"/>
          <p:nvPr/>
        </p:nvPicPr>
        <p:blipFill>
          <a:blip r:embed="rId3">
            <a:alphaModFix/>
          </a:blip>
          <a:stretch>
            <a:fillRect/>
          </a:stretch>
        </p:blipFill>
        <p:spPr>
          <a:xfrm>
            <a:off x="152400" y="-77650"/>
            <a:ext cx="8881523" cy="5286425"/>
          </a:xfrm>
          <a:prstGeom prst="rect">
            <a:avLst/>
          </a:prstGeom>
          <a:noFill/>
          <a:ln>
            <a:noFill/>
          </a:ln>
        </p:spPr>
      </p:pic>
      <p:sp>
        <p:nvSpPr>
          <p:cNvPr id="208" name="Google Shape;208;p34"/>
          <p:cNvSpPr txBox="1"/>
          <p:nvPr/>
        </p:nvSpPr>
        <p:spPr>
          <a:xfrm>
            <a:off x="2981325" y="1600200"/>
            <a:ext cx="212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Breakdown of charges</a:t>
            </a:r>
            <a:endParaRPr>
              <a:highlight>
                <a:srgbClr val="D9EAD3"/>
              </a:highlight>
            </a:endParaRPr>
          </a:p>
        </p:txBody>
      </p:sp>
      <p:sp>
        <p:nvSpPr>
          <p:cNvPr id="209" name="Google Shape;209;p34"/>
          <p:cNvSpPr txBox="1"/>
          <p:nvPr/>
        </p:nvSpPr>
        <p:spPr>
          <a:xfrm>
            <a:off x="3438525" y="293370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Your payments</a:t>
            </a:r>
            <a:endParaRPr>
              <a:highlight>
                <a:srgbClr val="D9EAD3"/>
              </a:highlight>
            </a:endParaRPr>
          </a:p>
        </p:txBody>
      </p:sp>
      <p:sp>
        <p:nvSpPr>
          <p:cNvPr id="210" name="Google Shape;210;p34"/>
          <p:cNvSpPr txBox="1"/>
          <p:nvPr/>
        </p:nvSpPr>
        <p:spPr>
          <a:xfrm>
            <a:off x="4124325" y="3914775"/>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Account balance</a:t>
            </a:r>
            <a:endParaRPr>
              <a:highlight>
                <a:srgbClr val="D9EAD3"/>
              </a:highlight>
            </a:endParaRPr>
          </a:p>
        </p:txBody>
      </p:sp>
      <p:sp>
        <p:nvSpPr>
          <p:cNvPr id="211" name="Google Shape;211;p34"/>
          <p:cNvSpPr txBox="1"/>
          <p:nvPr/>
        </p:nvSpPr>
        <p:spPr>
          <a:xfrm>
            <a:off x="6610350" y="47625"/>
            <a:ext cx="2228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Are you on this supplier’s best tariff?</a:t>
            </a:r>
            <a:endParaRPr>
              <a:highlight>
                <a:srgbClr val="D9EAD3"/>
              </a:high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pic>
        <p:nvPicPr>
          <p:cNvPr id="216" name="Google Shape;216;p35"/>
          <p:cNvPicPr preferRelativeResize="0"/>
          <p:nvPr/>
        </p:nvPicPr>
        <p:blipFill>
          <a:blip r:embed="rId3">
            <a:alphaModFix/>
          </a:blip>
          <a:stretch>
            <a:fillRect/>
          </a:stretch>
        </p:blipFill>
        <p:spPr>
          <a:xfrm>
            <a:off x="152400" y="152400"/>
            <a:ext cx="7942194" cy="4838699"/>
          </a:xfrm>
          <a:prstGeom prst="rect">
            <a:avLst/>
          </a:prstGeom>
          <a:noFill/>
          <a:ln>
            <a:noFill/>
          </a:ln>
        </p:spPr>
      </p:pic>
      <p:sp>
        <p:nvSpPr>
          <p:cNvPr id="217" name="Google Shape;217;p35"/>
          <p:cNvSpPr txBox="1"/>
          <p:nvPr/>
        </p:nvSpPr>
        <p:spPr>
          <a:xfrm>
            <a:off x="2714625" y="131445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Supply number</a:t>
            </a:r>
            <a:endParaRPr>
              <a:highlight>
                <a:srgbClr val="D9EAD3"/>
              </a:highlight>
            </a:endParaRPr>
          </a:p>
        </p:txBody>
      </p:sp>
      <p:sp>
        <p:nvSpPr>
          <p:cNvPr id="218" name="Google Shape;218;p35"/>
          <p:cNvSpPr txBox="1"/>
          <p:nvPr/>
        </p:nvSpPr>
        <p:spPr>
          <a:xfrm>
            <a:off x="1695375" y="217155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Supply address</a:t>
            </a:r>
            <a:endParaRPr>
              <a:highlight>
                <a:srgbClr val="D9EAD3"/>
              </a:highlight>
            </a:endParaRPr>
          </a:p>
        </p:txBody>
      </p:sp>
      <p:sp>
        <p:nvSpPr>
          <p:cNvPr id="219" name="Google Shape;219;p35"/>
          <p:cNvSpPr txBox="1"/>
          <p:nvPr/>
        </p:nvSpPr>
        <p:spPr>
          <a:xfrm>
            <a:off x="3423375" y="3171825"/>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Meter readings</a:t>
            </a:r>
            <a:endParaRPr>
              <a:highlight>
                <a:srgbClr val="D9EAD3"/>
              </a:highlight>
            </a:endParaRPr>
          </a:p>
        </p:txBody>
      </p:sp>
      <p:sp>
        <p:nvSpPr>
          <p:cNvPr id="220" name="Google Shape;220;p35"/>
          <p:cNvSpPr txBox="1"/>
          <p:nvPr/>
        </p:nvSpPr>
        <p:spPr>
          <a:xfrm>
            <a:off x="4572000" y="4533900"/>
            <a:ext cx="2867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Breakdown of electricity charges</a:t>
            </a:r>
            <a:endParaRPr>
              <a:highlight>
                <a:srgbClr val="D9EAD3"/>
              </a:highlight>
            </a:endParaRPr>
          </a:p>
        </p:txBody>
      </p:sp>
      <p:sp>
        <p:nvSpPr>
          <p:cNvPr id="221" name="Google Shape;221;p35"/>
          <p:cNvSpPr txBox="1"/>
          <p:nvPr/>
        </p:nvSpPr>
        <p:spPr>
          <a:xfrm>
            <a:off x="7439100" y="1956000"/>
            <a:ext cx="153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Name and breakdown of tariff</a:t>
            </a:r>
            <a:endParaRPr>
              <a:highlight>
                <a:srgbClr val="D9EAD3"/>
              </a:highlight>
            </a:endParaRPr>
          </a:p>
        </p:txBody>
      </p:sp>
      <p:sp>
        <p:nvSpPr>
          <p:cNvPr id="222" name="Google Shape;222;p35"/>
          <p:cNvSpPr txBox="1"/>
          <p:nvPr/>
        </p:nvSpPr>
        <p:spPr>
          <a:xfrm>
            <a:off x="2771775" y="2787300"/>
            <a:ext cx="199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Meter serial number</a:t>
            </a:r>
            <a:endParaRPr>
              <a:highlight>
                <a:srgbClr val="D9EAD3"/>
              </a:highlight>
            </a:endParaRPr>
          </a:p>
        </p:txBody>
      </p:sp>
      <p:sp>
        <p:nvSpPr>
          <p:cNvPr id="223" name="Google Shape;223;p35"/>
          <p:cNvSpPr txBox="1"/>
          <p:nvPr/>
        </p:nvSpPr>
        <p:spPr>
          <a:xfrm>
            <a:off x="7296150" y="3460500"/>
            <a:ext cx="174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Estimated annual use in kWh</a:t>
            </a:r>
            <a:endParaRPr>
              <a:highlight>
                <a:srgbClr val="D9EAD3"/>
              </a:highligh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pic>
        <p:nvPicPr>
          <p:cNvPr id="228" name="Google Shape;228;p36"/>
          <p:cNvPicPr preferRelativeResize="0"/>
          <p:nvPr/>
        </p:nvPicPr>
        <p:blipFill>
          <a:blip r:embed="rId3">
            <a:alphaModFix/>
          </a:blip>
          <a:stretch>
            <a:fillRect/>
          </a:stretch>
        </p:blipFill>
        <p:spPr>
          <a:xfrm>
            <a:off x="152400" y="0"/>
            <a:ext cx="8762304" cy="5295901"/>
          </a:xfrm>
          <a:prstGeom prst="rect">
            <a:avLst/>
          </a:prstGeom>
          <a:noFill/>
          <a:ln>
            <a:noFill/>
          </a:ln>
        </p:spPr>
      </p:pic>
      <p:sp>
        <p:nvSpPr>
          <p:cNvPr id="229" name="Google Shape;229;p36"/>
          <p:cNvSpPr txBox="1"/>
          <p:nvPr/>
        </p:nvSpPr>
        <p:spPr>
          <a:xfrm>
            <a:off x="2895600" y="0"/>
            <a:ext cx="2038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Meter point reference</a:t>
            </a:r>
            <a:endParaRPr>
              <a:highlight>
                <a:srgbClr val="D9EAD3"/>
              </a:highlight>
            </a:endParaRPr>
          </a:p>
        </p:txBody>
      </p:sp>
      <p:sp>
        <p:nvSpPr>
          <p:cNvPr id="230" name="Google Shape;230;p36"/>
          <p:cNvSpPr txBox="1"/>
          <p:nvPr/>
        </p:nvSpPr>
        <p:spPr>
          <a:xfrm>
            <a:off x="7648575" y="790725"/>
            <a:ext cx="15336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Name and breakdown of tariff</a:t>
            </a:r>
            <a:endParaRPr>
              <a:highlight>
                <a:srgbClr val="D9EAD3"/>
              </a:highlight>
            </a:endParaRPr>
          </a:p>
        </p:txBody>
      </p:sp>
      <p:sp>
        <p:nvSpPr>
          <p:cNvPr id="231" name="Google Shape;231;p36"/>
          <p:cNvSpPr txBox="1"/>
          <p:nvPr/>
        </p:nvSpPr>
        <p:spPr>
          <a:xfrm>
            <a:off x="2581275" y="87630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Supply address</a:t>
            </a:r>
            <a:endParaRPr>
              <a:highlight>
                <a:srgbClr val="D9EAD3"/>
              </a:highlight>
            </a:endParaRPr>
          </a:p>
        </p:txBody>
      </p:sp>
      <p:sp>
        <p:nvSpPr>
          <p:cNvPr id="232" name="Google Shape;232;p36"/>
          <p:cNvSpPr txBox="1"/>
          <p:nvPr/>
        </p:nvSpPr>
        <p:spPr>
          <a:xfrm>
            <a:off x="3038400" y="1581150"/>
            <a:ext cx="18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Meter serial number</a:t>
            </a:r>
            <a:endParaRPr>
              <a:highlight>
                <a:srgbClr val="D9EAD3"/>
              </a:highlight>
            </a:endParaRPr>
          </a:p>
        </p:txBody>
      </p:sp>
      <p:sp>
        <p:nvSpPr>
          <p:cNvPr id="233" name="Google Shape;233;p36"/>
          <p:cNvSpPr txBox="1"/>
          <p:nvPr/>
        </p:nvSpPr>
        <p:spPr>
          <a:xfrm>
            <a:off x="3600450" y="1981350"/>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Meter readings</a:t>
            </a:r>
            <a:endParaRPr>
              <a:highlight>
                <a:srgbClr val="D9EAD3"/>
              </a:highlight>
            </a:endParaRPr>
          </a:p>
        </p:txBody>
      </p:sp>
      <p:sp>
        <p:nvSpPr>
          <p:cNvPr id="234" name="Google Shape;234;p36"/>
          <p:cNvSpPr txBox="1"/>
          <p:nvPr/>
        </p:nvSpPr>
        <p:spPr>
          <a:xfrm>
            <a:off x="3600450" y="2286000"/>
            <a:ext cx="1686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highlight>
                  <a:srgbClr val="D9EAD3"/>
                </a:highlight>
              </a:rPr>
              <a:t>Volume of gas - Hundreds of cubic feet OR cubic metres</a:t>
            </a:r>
            <a:endParaRPr sz="1000">
              <a:highlight>
                <a:srgbClr val="D9EAD3"/>
              </a:highlight>
            </a:endParaRPr>
          </a:p>
        </p:txBody>
      </p:sp>
      <p:sp>
        <p:nvSpPr>
          <p:cNvPr id="235" name="Google Shape;235;p36"/>
          <p:cNvSpPr txBox="1"/>
          <p:nvPr/>
        </p:nvSpPr>
        <p:spPr>
          <a:xfrm>
            <a:off x="1866900" y="3848100"/>
            <a:ext cx="249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Breakdown of gas charges</a:t>
            </a:r>
            <a:endParaRPr>
              <a:highlight>
                <a:srgbClr val="D9EAD3"/>
              </a:highlight>
            </a:endParaRPr>
          </a:p>
        </p:txBody>
      </p:sp>
      <p:sp>
        <p:nvSpPr>
          <p:cNvPr id="236" name="Google Shape;236;p36"/>
          <p:cNvSpPr txBox="1"/>
          <p:nvPr/>
        </p:nvSpPr>
        <p:spPr>
          <a:xfrm>
            <a:off x="2347950" y="4200525"/>
            <a:ext cx="1533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Bill total</a:t>
            </a:r>
            <a:endParaRPr>
              <a:highlight>
                <a:srgbClr val="D9EAD3"/>
              </a:highlight>
            </a:endParaRPr>
          </a:p>
        </p:txBody>
      </p:sp>
      <p:sp>
        <p:nvSpPr>
          <p:cNvPr id="237" name="Google Shape;237;p36"/>
          <p:cNvSpPr txBox="1"/>
          <p:nvPr/>
        </p:nvSpPr>
        <p:spPr>
          <a:xfrm>
            <a:off x="7591575" y="2163000"/>
            <a:ext cx="174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Estimated annual use in kWh</a:t>
            </a:r>
            <a:endParaRPr>
              <a:highlight>
                <a:srgbClr val="D9EAD3"/>
              </a:highlight>
            </a:endParaRPr>
          </a:p>
        </p:txBody>
      </p:sp>
      <p:sp>
        <p:nvSpPr>
          <p:cNvPr id="238" name="Google Shape;238;p36"/>
          <p:cNvSpPr txBox="1"/>
          <p:nvPr/>
        </p:nvSpPr>
        <p:spPr>
          <a:xfrm>
            <a:off x="7791450" y="4032000"/>
            <a:ext cx="174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Conversion of volume of gas to kWh</a:t>
            </a:r>
            <a:endParaRPr>
              <a:highlight>
                <a:srgbClr val="D9EAD3"/>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id="243" name="Google Shape;243;p37"/>
          <p:cNvPicPr preferRelativeResize="0"/>
          <p:nvPr/>
        </p:nvPicPr>
        <p:blipFill>
          <a:blip r:embed="rId3">
            <a:alphaModFix/>
          </a:blip>
          <a:stretch>
            <a:fillRect/>
          </a:stretch>
        </p:blipFill>
        <p:spPr>
          <a:xfrm>
            <a:off x="2110600" y="152400"/>
            <a:ext cx="5630752" cy="4838702"/>
          </a:xfrm>
          <a:prstGeom prst="rect">
            <a:avLst/>
          </a:prstGeom>
          <a:noFill/>
          <a:ln>
            <a:noFill/>
          </a:ln>
        </p:spPr>
      </p:pic>
      <p:sp>
        <p:nvSpPr>
          <p:cNvPr id="244" name="Google Shape;244;p37"/>
          <p:cNvSpPr txBox="1"/>
          <p:nvPr/>
        </p:nvSpPr>
        <p:spPr>
          <a:xfrm>
            <a:off x="7286625" y="1679325"/>
            <a:ext cx="17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How to complain</a:t>
            </a:r>
            <a:endParaRPr>
              <a:highlight>
                <a:srgbClr val="D9EAD3"/>
              </a:highlight>
            </a:endParaRPr>
          </a:p>
        </p:txBody>
      </p:sp>
      <p:sp>
        <p:nvSpPr>
          <p:cNvPr id="245" name="Google Shape;245;p37"/>
          <p:cNvSpPr txBox="1"/>
          <p:nvPr/>
        </p:nvSpPr>
        <p:spPr>
          <a:xfrm>
            <a:off x="1123950" y="2793750"/>
            <a:ext cx="1743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Daily average consumption</a:t>
            </a:r>
            <a:endParaRPr>
              <a:highlight>
                <a:srgbClr val="D9EAD3"/>
              </a:highlight>
            </a:endParaRPr>
          </a:p>
        </p:txBody>
      </p:sp>
      <p:sp>
        <p:nvSpPr>
          <p:cNvPr id="246" name="Google Shape;246;p37"/>
          <p:cNvSpPr txBox="1"/>
          <p:nvPr/>
        </p:nvSpPr>
        <p:spPr>
          <a:xfrm>
            <a:off x="2400300" y="3841500"/>
            <a:ext cx="17430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Where to get energy saving advice</a:t>
            </a:r>
            <a:endParaRPr>
              <a:highlight>
                <a:srgbClr val="D9EAD3"/>
              </a:highlight>
            </a:endParaRPr>
          </a:p>
        </p:txBody>
      </p:sp>
      <p:sp>
        <p:nvSpPr>
          <p:cNvPr id="247" name="Google Shape;247;p37"/>
          <p:cNvSpPr txBox="1"/>
          <p:nvPr/>
        </p:nvSpPr>
        <p:spPr>
          <a:xfrm>
            <a:off x="657300" y="1063725"/>
            <a:ext cx="1743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highlight>
                  <a:srgbClr val="D9EAD3"/>
                </a:highlight>
              </a:rPr>
              <a:t>Contact information</a:t>
            </a:r>
            <a:endParaRPr>
              <a:highlight>
                <a:srgbClr val="D9EAD3"/>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contractually responsible for paying the bill?</a:t>
            </a:r>
            <a:endParaRPr/>
          </a:p>
        </p:txBody>
      </p:sp>
      <p:pic>
        <p:nvPicPr>
          <p:cNvPr id="253" name="Google Shape;253;p38"/>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254" name="Google Shape;254;p38"/>
          <p:cNvSpPr txBox="1"/>
          <p:nvPr/>
        </p:nvSpPr>
        <p:spPr>
          <a:xfrm>
            <a:off x="558675" y="1163075"/>
            <a:ext cx="6372000" cy="3545100"/>
          </a:xfrm>
          <a:prstGeom prst="rect">
            <a:avLst/>
          </a:prstGeom>
          <a:noFill/>
          <a:ln>
            <a:noFill/>
          </a:ln>
        </p:spPr>
        <p:txBody>
          <a:bodyPr anchorCtr="0" anchor="t" bIns="91425" lIns="91425" spcFirstLastPara="1" rIns="91425" wrap="square" tIns="91425">
            <a:noAutofit/>
          </a:bodyPr>
          <a:lstStyle/>
          <a:p>
            <a:pPr indent="-241300" lvl="0" marL="241300" rtl="0" algn="l">
              <a:lnSpc>
                <a:spcPct val="115000"/>
              </a:lnSpc>
              <a:spcBef>
                <a:spcPts val="0"/>
              </a:spcBef>
              <a:spcAft>
                <a:spcPts val="0"/>
              </a:spcAft>
              <a:buClr>
                <a:schemeClr val="dk1"/>
              </a:buClr>
              <a:buSzPts val="1100"/>
              <a:buFont typeface="Arial"/>
              <a:buNone/>
            </a:pPr>
            <a:r>
              <a:rPr b="1" i="1" lang="en" sz="1800">
                <a:solidFill>
                  <a:schemeClr val="dk1"/>
                </a:solidFill>
              </a:rPr>
              <a:t>Contract – consumer has entered into a contract with a supplier</a:t>
            </a:r>
            <a:endParaRPr b="1" i="1"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1800">
                <a:solidFill>
                  <a:schemeClr val="dk1"/>
                </a:solidFill>
              </a:rPr>
              <a:t>Person(s) named on the contract are jointly and severally liable, including shared dwellings</a:t>
            </a:r>
            <a:endParaRPr sz="1800">
              <a:solidFill>
                <a:schemeClr val="dk1"/>
              </a:solidFill>
            </a:endParaRPr>
          </a:p>
          <a:p>
            <a:pPr indent="-241300" lvl="0" marL="241300" rtl="0" algn="l">
              <a:lnSpc>
                <a:spcPct val="115000"/>
              </a:lnSpc>
              <a:spcBef>
                <a:spcPts val="2300"/>
              </a:spcBef>
              <a:spcAft>
                <a:spcPts val="0"/>
              </a:spcAft>
              <a:buClr>
                <a:schemeClr val="dk1"/>
              </a:buClr>
              <a:buSzPts val="1100"/>
              <a:buFont typeface="Arial"/>
              <a:buNone/>
            </a:pPr>
            <a:r>
              <a:rPr b="1" i="1" lang="en" sz="1800">
                <a:solidFill>
                  <a:schemeClr val="dk1"/>
                </a:solidFill>
              </a:rPr>
              <a:t>Deemed contract – consumer has not entered into a contract but is using fuel anyway</a:t>
            </a:r>
            <a:endParaRPr b="1" i="1"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1800">
                <a:solidFill>
                  <a:schemeClr val="dk1"/>
                </a:solidFill>
              </a:rPr>
              <a:t>Any adult living in the property and using fuel can be held responsible</a:t>
            </a:r>
            <a:endParaRPr sz="1800">
              <a:solidFill>
                <a:schemeClr val="dk1"/>
              </a:solidFill>
            </a:endParaRPr>
          </a:p>
          <a:p>
            <a:pPr indent="0" lvl="0" marL="457200" rtl="0" algn="l">
              <a:spcBef>
                <a:spcPts val="230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contractually responsible for paying the bill?</a:t>
            </a:r>
            <a:endParaRPr/>
          </a:p>
        </p:txBody>
      </p:sp>
      <p:pic>
        <p:nvPicPr>
          <p:cNvPr id="260" name="Google Shape;260;p39"/>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261" name="Google Shape;261;p39"/>
          <p:cNvSpPr txBox="1"/>
          <p:nvPr/>
        </p:nvSpPr>
        <p:spPr>
          <a:xfrm>
            <a:off x="558675" y="1163075"/>
            <a:ext cx="6372000" cy="3545100"/>
          </a:xfrm>
          <a:prstGeom prst="rect">
            <a:avLst/>
          </a:prstGeom>
          <a:noFill/>
          <a:ln>
            <a:noFill/>
          </a:ln>
        </p:spPr>
        <p:txBody>
          <a:bodyPr anchorCtr="0" anchor="t" bIns="91425" lIns="91425" spcFirstLastPara="1" rIns="91425" wrap="square" tIns="91425">
            <a:noAutofit/>
          </a:bodyPr>
          <a:lstStyle/>
          <a:p>
            <a:pPr indent="-241300" lvl="0" marL="241300" rtl="0" algn="l">
              <a:lnSpc>
                <a:spcPct val="115000"/>
              </a:lnSpc>
              <a:spcBef>
                <a:spcPts val="0"/>
              </a:spcBef>
              <a:spcAft>
                <a:spcPts val="0"/>
              </a:spcAft>
              <a:buNone/>
            </a:pPr>
            <a:r>
              <a:rPr b="1" i="1" lang="en" sz="1800">
                <a:solidFill>
                  <a:schemeClr val="dk1"/>
                </a:solidFill>
              </a:rPr>
              <a:t>Former tariff customer – has continued to be supplied by British Gas for gas, npower for electricity since before deregulation, has not entered into a contract</a:t>
            </a:r>
            <a:endParaRPr b="1" i="1" sz="1800">
              <a:solidFill>
                <a:schemeClr val="dk1"/>
              </a:solidFill>
            </a:endParaRPr>
          </a:p>
          <a:p>
            <a:pPr indent="-342900" lvl="0" marL="457200" rtl="0" algn="l">
              <a:lnSpc>
                <a:spcPct val="115000"/>
              </a:lnSpc>
              <a:spcBef>
                <a:spcPts val="1200"/>
              </a:spcBef>
              <a:spcAft>
                <a:spcPts val="0"/>
              </a:spcAft>
              <a:buClr>
                <a:schemeClr val="dk1"/>
              </a:buClr>
              <a:buSzPts val="1800"/>
              <a:buChar char="●"/>
            </a:pPr>
            <a:r>
              <a:rPr lang="en" sz="1800">
                <a:solidFill>
                  <a:schemeClr val="dk1"/>
                </a:solidFill>
              </a:rPr>
              <a:t>Any adult living in the property and using fuel can be held responsible</a:t>
            </a:r>
            <a:endParaRPr sz="1800">
              <a:solidFill>
                <a:schemeClr val="dk1"/>
              </a:solidFill>
            </a:endParaRPr>
          </a:p>
          <a:p>
            <a:pPr indent="-241300" lvl="0" marL="241300" rtl="0" algn="l">
              <a:lnSpc>
                <a:spcPct val="115000"/>
              </a:lnSpc>
              <a:spcBef>
                <a:spcPts val="2300"/>
              </a:spcBef>
              <a:spcAft>
                <a:spcPts val="0"/>
              </a:spcAft>
              <a:buNone/>
            </a:pPr>
            <a:r>
              <a:t/>
            </a:r>
            <a:endParaRPr b="1" i="1" sz="1800">
              <a:solidFill>
                <a:schemeClr val="dk1"/>
              </a:solidFill>
            </a:endParaRPr>
          </a:p>
          <a:p>
            <a:pPr indent="0" lvl="0" marL="457200" rtl="0" algn="l">
              <a:spcBef>
                <a:spcPts val="110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contracts - exercise 1 - breakout rooms</a:t>
            </a:r>
            <a:endParaRPr/>
          </a:p>
        </p:txBody>
      </p:sp>
      <p:sp>
        <p:nvSpPr>
          <p:cNvPr id="267" name="Google Shape;267;p40"/>
          <p:cNvSpPr txBox="1"/>
          <p:nvPr/>
        </p:nvSpPr>
        <p:spPr>
          <a:xfrm>
            <a:off x="161925" y="1123950"/>
            <a:ext cx="8572500" cy="3274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100">
                <a:solidFill>
                  <a:schemeClr val="dk1"/>
                </a:solidFill>
              </a:rPr>
              <a:t>In each of the scenarios below, who is responsible for paying the bill?  All three scenarios are based on real life case studies.  </a:t>
            </a:r>
            <a:endParaRPr b="1" i="1"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lang="en" sz="1100">
                <a:solidFill>
                  <a:schemeClr val="dk1"/>
                </a:solidFill>
              </a:rPr>
              <a:t> Tiger, Brains, Spring and Scooper are students living in a shared house, which they rent privately.  When they move in (September 2018), Brains agrees to contact the energy supplier to tell them there has been a change of occupancy.  Brains puts their name on the bill.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	 The last bill was received in April 2019 and Brains collected the money from all four of them.  The four of them move out in June 2019 and go their separate ways.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In July 2019, a bill arrives addressed to Brains.  The landlord passes the bill on to Brains’ forwarding address.  Brains has lost touch with the other three students and has no money because their student finance has run out.  Brains’ dad phones the energy supplier and has a rant over the phone.</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Who is contractually responsible for paying the bill in this instance?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What is the moral of this story?</a:t>
            </a:r>
            <a:endParaRPr/>
          </a:p>
        </p:txBody>
      </p:sp>
      <p:pic>
        <p:nvPicPr>
          <p:cNvPr id="268" name="Google Shape;268;p40"/>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contracts - exercise 2 - breakout rooms</a:t>
            </a:r>
            <a:endParaRPr/>
          </a:p>
        </p:txBody>
      </p:sp>
      <p:sp>
        <p:nvSpPr>
          <p:cNvPr id="274" name="Google Shape;274;p41"/>
          <p:cNvSpPr txBox="1"/>
          <p:nvPr/>
        </p:nvSpPr>
        <p:spPr>
          <a:xfrm>
            <a:off x="161925" y="1123950"/>
            <a:ext cx="8572500" cy="230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100">
                <a:solidFill>
                  <a:schemeClr val="dk1"/>
                </a:solidFill>
              </a:rPr>
              <a:t>In each of the scenarios below, who is responsible for paying the bill?  All three scenarios are based on real life case studies.  </a:t>
            </a:r>
            <a:endParaRPr b="1" i="1"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457200" rtl="0" algn="l">
              <a:lnSpc>
                <a:spcPct val="115000"/>
              </a:lnSpc>
              <a:spcBef>
                <a:spcPts val="0"/>
              </a:spcBef>
              <a:spcAft>
                <a:spcPts val="0"/>
              </a:spcAft>
              <a:buNone/>
            </a:pPr>
            <a:r>
              <a:rPr lang="en" sz="1100">
                <a:solidFill>
                  <a:schemeClr val="dk1"/>
                </a:solidFill>
              </a:rPr>
              <a:t>2. </a:t>
            </a:r>
            <a:r>
              <a:rPr lang="en" sz="1100">
                <a:solidFill>
                  <a:schemeClr val="dk1"/>
                </a:solidFill>
              </a:rPr>
              <a:t> Ms X and her partner move into a house.  They don’t get round to telling the energy supplier who they are.   </a:t>
            </a:r>
            <a:endParaRPr sz="1100">
              <a:solidFill>
                <a:schemeClr val="dk1"/>
              </a:solidFill>
            </a:endParaRPr>
          </a:p>
          <a:p>
            <a:pPr indent="0" lvl="0" marL="457200" rtl="0" algn="l">
              <a:lnSpc>
                <a:spcPct val="115000"/>
              </a:lnSpc>
              <a:spcBef>
                <a:spcPts val="0"/>
              </a:spcBef>
              <a:spcAft>
                <a:spcPts val="0"/>
              </a:spcAft>
              <a:buNone/>
            </a:pPr>
            <a:r>
              <a:rPr lang="en" sz="1100">
                <a:solidFill>
                  <a:schemeClr val="dk1"/>
                </a:solidFill>
              </a:rPr>
              <a:t>The relationship between Ms X and her partner breaks up, and he moves out.  She has no contact with him as he is abusive.  </a:t>
            </a:r>
            <a:endParaRPr sz="1100">
              <a:solidFill>
                <a:schemeClr val="dk1"/>
              </a:solidFill>
            </a:endParaRPr>
          </a:p>
          <a:p>
            <a:pPr indent="0" lvl="0" marL="457200" rtl="0" algn="l">
              <a:lnSpc>
                <a:spcPct val="115000"/>
              </a:lnSpc>
              <a:spcBef>
                <a:spcPts val="0"/>
              </a:spcBef>
              <a:spcAft>
                <a:spcPts val="0"/>
              </a:spcAft>
              <a:buNone/>
            </a:pPr>
            <a:r>
              <a:t/>
            </a:r>
            <a:endParaRPr sz="1100">
              <a:solidFill>
                <a:schemeClr val="dk1"/>
              </a:solidFill>
            </a:endParaRPr>
          </a:p>
          <a:p>
            <a:pPr indent="457200" lvl="0" marL="0" rtl="0" algn="l">
              <a:lnSpc>
                <a:spcPct val="115000"/>
              </a:lnSpc>
              <a:spcBef>
                <a:spcPts val="0"/>
              </a:spcBef>
              <a:spcAft>
                <a:spcPts val="0"/>
              </a:spcAft>
              <a:buNone/>
            </a:pPr>
            <a:r>
              <a:rPr lang="en" sz="1100">
                <a:solidFill>
                  <a:schemeClr val="dk1"/>
                </a:solidFill>
              </a:rPr>
              <a:t>A large bill arrives in the name of the previous occupier. </a:t>
            </a:r>
            <a:endParaRPr sz="1100">
              <a:solidFill>
                <a:schemeClr val="dk1"/>
              </a:solidFill>
            </a:endParaRPr>
          </a:p>
          <a:p>
            <a:pPr indent="457200" lvl="0" marL="0" rtl="0" algn="l">
              <a:lnSpc>
                <a:spcPct val="115000"/>
              </a:lnSpc>
              <a:spcBef>
                <a:spcPts val="0"/>
              </a:spcBef>
              <a:spcAft>
                <a:spcPts val="0"/>
              </a:spcAft>
              <a:buNone/>
            </a:pPr>
            <a:r>
              <a:t/>
            </a:r>
            <a:endParaRPr sz="1100">
              <a:solidFill>
                <a:schemeClr val="dk1"/>
              </a:solidFill>
            </a:endParaRPr>
          </a:p>
          <a:p>
            <a:pPr indent="457200" lvl="0" marL="0" rtl="0" algn="l">
              <a:lnSpc>
                <a:spcPct val="115000"/>
              </a:lnSpc>
              <a:spcBef>
                <a:spcPts val="0"/>
              </a:spcBef>
              <a:spcAft>
                <a:spcPts val="0"/>
              </a:spcAft>
              <a:buNone/>
            </a:pPr>
            <a:r>
              <a:rPr lang="en" sz="1100">
                <a:solidFill>
                  <a:schemeClr val="dk1"/>
                </a:solidFill>
              </a:rPr>
              <a:t>Who is contractually responsible for paying the bill in this instance?  </a:t>
            </a:r>
            <a:endParaRPr sz="1100">
              <a:solidFill>
                <a:schemeClr val="dk1"/>
              </a:solidFill>
            </a:endParaRPr>
          </a:p>
          <a:p>
            <a:pPr indent="457200" lvl="0" marL="0" rtl="0" algn="l">
              <a:lnSpc>
                <a:spcPct val="115000"/>
              </a:lnSpc>
              <a:spcBef>
                <a:spcPts val="0"/>
              </a:spcBef>
              <a:spcAft>
                <a:spcPts val="0"/>
              </a:spcAft>
              <a:buNone/>
            </a:pPr>
            <a:r>
              <a:t/>
            </a:r>
            <a:endParaRPr sz="1100">
              <a:solidFill>
                <a:schemeClr val="dk1"/>
              </a:solidFill>
            </a:endParaRPr>
          </a:p>
          <a:p>
            <a:pPr indent="457200" lvl="0" marL="0" rtl="0" algn="l">
              <a:lnSpc>
                <a:spcPct val="115000"/>
              </a:lnSpc>
              <a:spcBef>
                <a:spcPts val="0"/>
              </a:spcBef>
              <a:spcAft>
                <a:spcPts val="0"/>
              </a:spcAft>
              <a:buNone/>
            </a:pPr>
            <a:r>
              <a:rPr lang="en" sz="1100">
                <a:solidFill>
                  <a:schemeClr val="dk1"/>
                </a:solidFill>
              </a:rPr>
              <a:t>What would you do in these circumstances?</a:t>
            </a:r>
            <a:endParaRPr sz="1100">
              <a:solidFill>
                <a:schemeClr val="dk1"/>
              </a:solidFill>
            </a:endParaRPr>
          </a:p>
        </p:txBody>
      </p:sp>
      <p:pic>
        <p:nvPicPr>
          <p:cNvPr id="275" name="Google Shape;275;p41"/>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About Saltley Community Association</a:t>
            </a:r>
            <a:endParaRPr/>
          </a:p>
        </p:txBody>
      </p:sp>
      <p:pic>
        <p:nvPicPr>
          <p:cNvPr id="69" name="Google Shape;69;p15"/>
          <p:cNvPicPr preferRelativeResize="0"/>
          <p:nvPr/>
        </p:nvPicPr>
        <p:blipFill>
          <a:blip r:embed="rId3">
            <a:alphaModFix/>
          </a:blip>
          <a:stretch>
            <a:fillRect/>
          </a:stretch>
        </p:blipFill>
        <p:spPr>
          <a:xfrm>
            <a:off x="5431875" y="3902075"/>
            <a:ext cx="3400425" cy="1123950"/>
          </a:xfrm>
          <a:prstGeom prst="rect">
            <a:avLst/>
          </a:prstGeom>
          <a:noFill/>
          <a:ln>
            <a:noFill/>
          </a:ln>
        </p:spPr>
      </p:pic>
      <p:pic>
        <p:nvPicPr>
          <p:cNvPr id="70" name="Google Shape;70;p15"/>
          <p:cNvPicPr preferRelativeResize="0"/>
          <p:nvPr/>
        </p:nvPicPr>
        <p:blipFill>
          <a:blip r:embed="rId4">
            <a:alphaModFix/>
          </a:blip>
          <a:stretch>
            <a:fillRect/>
          </a:stretch>
        </p:blipFill>
        <p:spPr>
          <a:xfrm>
            <a:off x="2008175" y="1202450"/>
            <a:ext cx="1806749" cy="2514901"/>
          </a:xfrm>
          <a:prstGeom prst="rect">
            <a:avLst/>
          </a:prstGeom>
          <a:noFill/>
          <a:ln>
            <a:noFill/>
          </a:ln>
        </p:spPr>
      </p:pic>
      <p:pic>
        <p:nvPicPr>
          <p:cNvPr id="71" name="Google Shape;71;p15"/>
          <p:cNvPicPr preferRelativeResize="0"/>
          <p:nvPr/>
        </p:nvPicPr>
        <p:blipFill>
          <a:blip r:embed="rId5">
            <a:alphaModFix/>
          </a:blip>
          <a:stretch>
            <a:fillRect/>
          </a:stretch>
        </p:blipFill>
        <p:spPr>
          <a:xfrm>
            <a:off x="4940699" y="1170125"/>
            <a:ext cx="2131711" cy="2579550"/>
          </a:xfrm>
          <a:prstGeom prst="rect">
            <a:avLst/>
          </a:prstGeom>
          <a:noFill/>
          <a:ln>
            <a:noFill/>
          </a:ln>
        </p:spPr>
      </p:pic>
      <p:sp>
        <p:nvSpPr>
          <p:cNvPr id="72" name="Google Shape;72;p15"/>
          <p:cNvSpPr/>
          <p:nvPr/>
        </p:nvSpPr>
        <p:spPr>
          <a:xfrm>
            <a:off x="4630250" y="1017725"/>
            <a:ext cx="707100" cy="28845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5"/>
          <p:cNvSpPr txBox="1"/>
          <p:nvPr/>
        </p:nvSpPr>
        <p:spPr>
          <a:xfrm>
            <a:off x="2008250" y="3749675"/>
            <a:ext cx="1806600" cy="4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Shahid Mir</a:t>
            </a:r>
            <a:endParaRPr/>
          </a:p>
        </p:txBody>
      </p:sp>
      <p:sp>
        <p:nvSpPr>
          <p:cNvPr id="74" name="Google Shape;74;p15"/>
          <p:cNvSpPr txBox="1"/>
          <p:nvPr/>
        </p:nvSpPr>
        <p:spPr>
          <a:xfrm>
            <a:off x="5265800" y="3809875"/>
            <a:ext cx="1806600" cy="44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Safdar</a:t>
            </a:r>
            <a:r>
              <a:rPr lang="en"/>
              <a:t> Mir</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Energy contracts - exercise 3 - breakout rooms</a:t>
            </a:r>
            <a:endParaRPr/>
          </a:p>
        </p:txBody>
      </p:sp>
      <p:sp>
        <p:nvSpPr>
          <p:cNvPr id="281" name="Google Shape;281;p42"/>
          <p:cNvSpPr txBox="1"/>
          <p:nvPr/>
        </p:nvSpPr>
        <p:spPr>
          <a:xfrm>
            <a:off x="161925" y="1123950"/>
            <a:ext cx="8572500" cy="249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i="1" lang="en" sz="1100">
                <a:solidFill>
                  <a:schemeClr val="dk1"/>
                </a:solidFill>
              </a:rPr>
              <a:t>In each of the scenarios below, who is responsible for paying the bill?  All three scenarios are based on real life case studies.  </a:t>
            </a:r>
            <a:endParaRPr b="1" i="1"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457200" rtl="0" algn="l">
              <a:lnSpc>
                <a:spcPct val="115000"/>
              </a:lnSpc>
              <a:spcBef>
                <a:spcPts val="0"/>
              </a:spcBef>
              <a:spcAft>
                <a:spcPts val="0"/>
              </a:spcAft>
              <a:buNone/>
            </a:pPr>
            <a:r>
              <a:rPr lang="en" sz="1100">
                <a:solidFill>
                  <a:schemeClr val="dk1"/>
                </a:solidFill>
              </a:rPr>
              <a:t>3. </a:t>
            </a:r>
            <a:r>
              <a:rPr lang="en" sz="1100">
                <a:solidFill>
                  <a:schemeClr val="dk1"/>
                </a:solidFill>
              </a:rPr>
              <a:t>Mrs X was widowed in 1990 and has continued to live in the same house ever since.  She has always been supplied by British Gas for gas and npower for electricity because she doesn’t think she would be financially better off if she changed supplier.  Mrs X lives with her adult son who has a learning difficulty and is not capable of managing his own financial affairs.</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	Sadly Mrs X passes away.  Gas and electricity bills arrive addressed to Mrs X.  </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	Who is responsible for paying the bill in this instance?</a:t>
            </a:r>
            <a:endParaRPr sz="1100">
              <a:solidFill>
                <a:schemeClr val="dk1"/>
              </a:solidFill>
            </a:endParaRPr>
          </a:p>
          <a:p>
            <a:pPr indent="0" lvl="0" marL="0" rtl="0" algn="l">
              <a:lnSpc>
                <a:spcPct val="115000"/>
              </a:lnSpc>
              <a:spcBef>
                <a:spcPts val="0"/>
              </a:spcBef>
              <a:spcAft>
                <a:spcPts val="0"/>
              </a:spcAft>
              <a:buNone/>
            </a:pPr>
            <a:r>
              <a:t/>
            </a:r>
            <a:endParaRPr sz="1100">
              <a:solidFill>
                <a:schemeClr val="dk1"/>
              </a:solidFill>
            </a:endParaRPr>
          </a:p>
          <a:p>
            <a:pPr indent="0" lvl="0" marL="0" rtl="0" algn="l">
              <a:lnSpc>
                <a:spcPct val="115000"/>
              </a:lnSpc>
              <a:spcBef>
                <a:spcPts val="0"/>
              </a:spcBef>
              <a:spcAft>
                <a:spcPts val="0"/>
              </a:spcAft>
              <a:buNone/>
            </a:pPr>
            <a:r>
              <a:rPr lang="en" sz="1100">
                <a:solidFill>
                  <a:schemeClr val="dk1"/>
                </a:solidFill>
              </a:rPr>
              <a:t>	What would you do in these circumstances? </a:t>
            </a:r>
            <a:endParaRPr sz="1100">
              <a:solidFill>
                <a:schemeClr val="dk1"/>
              </a:solidFill>
            </a:endParaRPr>
          </a:p>
        </p:txBody>
      </p:sp>
      <p:pic>
        <p:nvPicPr>
          <p:cNvPr id="282" name="Google Shape;282;p42"/>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4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my electricity supplier?</a:t>
            </a:r>
            <a:endParaRPr/>
          </a:p>
        </p:txBody>
      </p:sp>
      <p:pic>
        <p:nvPicPr>
          <p:cNvPr id="288" name="Google Shape;288;p43"/>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289" name="Google Shape;289;p43"/>
          <p:cNvSpPr txBox="1"/>
          <p:nvPr/>
        </p:nvSpPr>
        <p:spPr>
          <a:xfrm>
            <a:off x="558675" y="1163075"/>
            <a:ext cx="6372000" cy="3545100"/>
          </a:xfrm>
          <a:prstGeom prst="rect">
            <a:avLst/>
          </a:prstGeom>
          <a:noFill/>
          <a:ln>
            <a:noFill/>
          </a:ln>
        </p:spPr>
        <p:txBody>
          <a:bodyPr anchorCtr="0" anchor="t" bIns="91425" lIns="91425" spcFirstLastPara="1" rIns="91425" wrap="square" tIns="91425">
            <a:noAutofit/>
          </a:bodyPr>
          <a:lstStyle/>
          <a:p>
            <a:pPr indent="-241300" lvl="0" marL="241300" rtl="0" algn="l">
              <a:lnSpc>
                <a:spcPct val="115000"/>
              </a:lnSpc>
              <a:spcBef>
                <a:spcPts val="0"/>
              </a:spcBef>
              <a:spcAft>
                <a:spcPts val="0"/>
              </a:spcAft>
              <a:buNone/>
            </a:pPr>
            <a:r>
              <a:rPr lang="en">
                <a:solidFill>
                  <a:schemeClr val="dk1"/>
                </a:solidFill>
              </a:rPr>
              <a:t>Contact the Meter Point Administration Service at Western Power Distribution - 0845 6030618</a:t>
            </a:r>
            <a:endParaRPr>
              <a:solidFill>
                <a:schemeClr val="dk1"/>
              </a:solidFill>
            </a:endParaRPr>
          </a:p>
          <a:p>
            <a:pPr indent="-317500" lvl="0" marL="457200" rtl="0" algn="l">
              <a:lnSpc>
                <a:spcPct val="115000"/>
              </a:lnSpc>
              <a:spcBef>
                <a:spcPts val="1200"/>
              </a:spcBef>
              <a:spcAft>
                <a:spcPts val="0"/>
              </a:spcAft>
              <a:buClr>
                <a:schemeClr val="dk1"/>
              </a:buClr>
              <a:buSzPts val="1400"/>
              <a:buChar char="●"/>
            </a:pPr>
            <a:r>
              <a:rPr lang="en">
                <a:solidFill>
                  <a:schemeClr val="dk1"/>
                </a:solidFill>
              </a:rPr>
              <a:t>Give them the address and meter serial number</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Make a note of the Meter Point Administration Number (MPAN)/Supply Number for future reference; the supplier name; and the date they started supplying</a:t>
            </a:r>
            <a:endParaRPr>
              <a:solidFill>
                <a:schemeClr val="dk1"/>
              </a:solidFill>
            </a:endParaRPr>
          </a:p>
          <a:p>
            <a:pPr indent="0" lvl="0" marL="457200" rtl="0" algn="l">
              <a:lnSpc>
                <a:spcPct val="115000"/>
              </a:lnSpc>
              <a:spcBef>
                <a:spcPts val="2300"/>
              </a:spcBef>
              <a:spcAft>
                <a:spcPts val="0"/>
              </a:spcAft>
              <a:buNone/>
            </a:pPr>
            <a:r>
              <a:t/>
            </a:r>
            <a:endParaRPr b="1" i="1">
              <a:solidFill>
                <a:schemeClr val="dk1"/>
              </a:solidFill>
            </a:endParaRPr>
          </a:p>
          <a:p>
            <a:pPr indent="-241300" lvl="0" marL="241300" rtl="0" algn="l">
              <a:lnSpc>
                <a:spcPct val="115000"/>
              </a:lnSpc>
              <a:spcBef>
                <a:spcPts val="2300"/>
              </a:spcBef>
              <a:spcAft>
                <a:spcPts val="0"/>
              </a:spcAft>
              <a:buNone/>
            </a:pPr>
            <a:r>
              <a:t/>
            </a:r>
            <a:endParaRPr b="1" i="1" sz="1800">
              <a:solidFill>
                <a:schemeClr val="dk1"/>
              </a:solidFill>
            </a:endParaRPr>
          </a:p>
          <a:p>
            <a:pPr indent="0" lvl="0" marL="457200" rtl="0" algn="l">
              <a:spcBef>
                <a:spcPts val="110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Who is my gas supplier?</a:t>
            </a:r>
            <a:endParaRPr/>
          </a:p>
        </p:txBody>
      </p:sp>
      <p:pic>
        <p:nvPicPr>
          <p:cNvPr id="295" name="Google Shape;295;p44"/>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296" name="Google Shape;296;p44"/>
          <p:cNvSpPr txBox="1"/>
          <p:nvPr/>
        </p:nvSpPr>
        <p:spPr>
          <a:xfrm>
            <a:off x="558675" y="1163075"/>
            <a:ext cx="6372000" cy="3545100"/>
          </a:xfrm>
          <a:prstGeom prst="rect">
            <a:avLst/>
          </a:prstGeom>
          <a:noFill/>
          <a:ln>
            <a:noFill/>
          </a:ln>
        </p:spPr>
        <p:txBody>
          <a:bodyPr anchorCtr="0" anchor="t" bIns="91425" lIns="91425" spcFirstLastPara="1" rIns="91425" wrap="square" tIns="91425">
            <a:noAutofit/>
          </a:bodyPr>
          <a:lstStyle/>
          <a:p>
            <a:pPr indent="-241300" lvl="0" marL="241300" rtl="0" algn="l">
              <a:lnSpc>
                <a:spcPct val="115000"/>
              </a:lnSpc>
              <a:spcBef>
                <a:spcPts val="0"/>
              </a:spcBef>
              <a:spcAft>
                <a:spcPts val="0"/>
              </a:spcAft>
              <a:buNone/>
            </a:pPr>
            <a:r>
              <a:rPr lang="en"/>
              <a:t>You can use the following website:</a:t>
            </a:r>
            <a:endParaRPr/>
          </a:p>
          <a:p>
            <a:pPr indent="-241300" lvl="0" marL="241300" rtl="0" algn="l">
              <a:lnSpc>
                <a:spcPct val="115000"/>
              </a:lnSpc>
              <a:spcBef>
                <a:spcPts val="1100"/>
              </a:spcBef>
              <a:spcAft>
                <a:spcPts val="0"/>
              </a:spcAft>
              <a:buNone/>
            </a:pPr>
            <a:r>
              <a:rPr lang="en" sz="1100" u="sng">
                <a:solidFill>
                  <a:schemeClr val="hlink"/>
                </a:solidFill>
                <a:hlinkClick r:id="rId4"/>
              </a:rPr>
              <a:t>https://www.findmysupplier.energy/</a:t>
            </a:r>
            <a:r>
              <a:rPr lang="en">
                <a:solidFill>
                  <a:schemeClr val="dk1"/>
                </a:solidFill>
              </a:rPr>
              <a:t> </a:t>
            </a:r>
            <a:endParaRPr>
              <a:solidFill>
                <a:schemeClr val="dk1"/>
              </a:solidFill>
            </a:endParaRPr>
          </a:p>
          <a:p>
            <a:pPr indent="-241300" lvl="0" marL="241300" rtl="0" algn="l">
              <a:lnSpc>
                <a:spcPct val="115000"/>
              </a:lnSpc>
              <a:spcBef>
                <a:spcPts val="1100"/>
              </a:spcBef>
              <a:spcAft>
                <a:spcPts val="0"/>
              </a:spcAft>
              <a:buNone/>
            </a:pPr>
            <a:r>
              <a:t/>
            </a:r>
            <a:endParaRPr>
              <a:solidFill>
                <a:schemeClr val="dk1"/>
              </a:solidFill>
            </a:endParaRPr>
          </a:p>
          <a:p>
            <a:pPr indent="-241300" lvl="0" marL="241300" rtl="0" algn="l">
              <a:lnSpc>
                <a:spcPct val="115000"/>
              </a:lnSpc>
              <a:spcBef>
                <a:spcPts val="1100"/>
              </a:spcBef>
              <a:spcAft>
                <a:spcPts val="0"/>
              </a:spcAft>
              <a:buNone/>
            </a:pPr>
            <a:r>
              <a:rPr lang="en">
                <a:solidFill>
                  <a:schemeClr val="dk1"/>
                </a:solidFill>
              </a:rPr>
              <a:t>Contact the National Grid - 0870 608 1524</a:t>
            </a:r>
            <a:endParaRPr>
              <a:solidFill>
                <a:schemeClr val="dk1"/>
              </a:solidFill>
            </a:endParaRPr>
          </a:p>
          <a:p>
            <a:pPr indent="-317500" lvl="0" marL="457200" rtl="0" algn="l">
              <a:lnSpc>
                <a:spcPct val="115000"/>
              </a:lnSpc>
              <a:spcBef>
                <a:spcPts val="1200"/>
              </a:spcBef>
              <a:spcAft>
                <a:spcPts val="0"/>
              </a:spcAft>
              <a:buClr>
                <a:schemeClr val="dk1"/>
              </a:buClr>
              <a:buSzPts val="1400"/>
              <a:buChar char="●"/>
            </a:pPr>
            <a:r>
              <a:rPr lang="en">
                <a:solidFill>
                  <a:schemeClr val="dk1"/>
                </a:solidFill>
              </a:rPr>
              <a:t>Give them the address and meter serial number</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Make a note of the Meter Point Reference Number (MPRN) for future reference; the supplier name; and the date they started supplying</a:t>
            </a:r>
            <a:endParaRPr>
              <a:solidFill>
                <a:schemeClr val="dk1"/>
              </a:solidFill>
            </a:endParaRPr>
          </a:p>
          <a:p>
            <a:pPr indent="0" lvl="0" marL="457200" rtl="0" algn="l">
              <a:lnSpc>
                <a:spcPct val="115000"/>
              </a:lnSpc>
              <a:spcBef>
                <a:spcPts val="2300"/>
              </a:spcBef>
              <a:spcAft>
                <a:spcPts val="0"/>
              </a:spcAft>
              <a:buNone/>
            </a:pPr>
            <a:r>
              <a:t/>
            </a:r>
            <a:endParaRPr>
              <a:solidFill>
                <a:schemeClr val="dk1"/>
              </a:solidFill>
            </a:endParaRPr>
          </a:p>
          <a:p>
            <a:pPr indent="0" lvl="0" marL="457200" rtl="0" algn="l">
              <a:lnSpc>
                <a:spcPct val="115000"/>
              </a:lnSpc>
              <a:spcBef>
                <a:spcPts val="2300"/>
              </a:spcBef>
              <a:spcAft>
                <a:spcPts val="0"/>
              </a:spcAft>
              <a:buNone/>
            </a:pPr>
            <a:r>
              <a:t/>
            </a:r>
            <a:endParaRPr b="1" i="1">
              <a:solidFill>
                <a:schemeClr val="dk1"/>
              </a:solidFill>
            </a:endParaRPr>
          </a:p>
          <a:p>
            <a:pPr indent="-241300" lvl="0" marL="241300" rtl="0" algn="l">
              <a:lnSpc>
                <a:spcPct val="115000"/>
              </a:lnSpc>
              <a:spcBef>
                <a:spcPts val="2300"/>
              </a:spcBef>
              <a:spcAft>
                <a:spcPts val="0"/>
              </a:spcAft>
              <a:buNone/>
            </a:pPr>
            <a:r>
              <a:t/>
            </a:r>
            <a:endParaRPr b="1" i="1" sz="1800">
              <a:solidFill>
                <a:schemeClr val="dk1"/>
              </a:solidFill>
            </a:endParaRPr>
          </a:p>
          <a:p>
            <a:pPr indent="0" lvl="0" marL="457200" rtl="0" algn="l">
              <a:spcBef>
                <a:spcPts val="110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Independent gas transporters (IGT)</a:t>
            </a:r>
            <a:endParaRPr/>
          </a:p>
        </p:txBody>
      </p:sp>
      <p:pic>
        <p:nvPicPr>
          <p:cNvPr id="302" name="Google Shape;302;p45"/>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303" name="Google Shape;303;p45"/>
          <p:cNvSpPr txBox="1"/>
          <p:nvPr/>
        </p:nvSpPr>
        <p:spPr>
          <a:xfrm>
            <a:off x="558675" y="1163075"/>
            <a:ext cx="6372000" cy="3545100"/>
          </a:xfrm>
          <a:prstGeom prst="rect">
            <a:avLst/>
          </a:prstGeom>
          <a:noFill/>
          <a:ln>
            <a:noFill/>
          </a:ln>
        </p:spPr>
        <p:txBody>
          <a:bodyPr anchorCtr="0" anchor="t" bIns="91425" lIns="91425" spcFirstLastPara="1" rIns="91425" wrap="square" tIns="91425">
            <a:noAutofit/>
          </a:bodyPr>
          <a:lstStyle/>
          <a:p>
            <a:pPr indent="-241300" lvl="0" marL="241300" rtl="0" algn="l">
              <a:lnSpc>
                <a:spcPct val="115000"/>
              </a:lnSpc>
              <a:spcBef>
                <a:spcPts val="0"/>
              </a:spcBef>
              <a:spcAft>
                <a:spcPts val="0"/>
              </a:spcAft>
              <a:buNone/>
            </a:pPr>
            <a:r>
              <a:rPr lang="en">
                <a:solidFill>
                  <a:schemeClr val="dk1"/>
                </a:solidFill>
              </a:rPr>
              <a:t> </a:t>
            </a:r>
            <a:r>
              <a:rPr lang="en">
                <a:solidFill>
                  <a:schemeClr val="dk1"/>
                </a:solidFill>
              </a:rPr>
              <a:t>If the telephone helpline cannot identify property then it  may be on an independent gas transporter network </a:t>
            </a:r>
            <a:endParaRPr>
              <a:solidFill>
                <a:schemeClr val="dk1"/>
              </a:solidFill>
            </a:endParaRPr>
          </a:p>
          <a:p>
            <a:pPr indent="-241300" lvl="0" marL="241300" rtl="0" algn="l">
              <a:lnSpc>
                <a:spcPct val="115000"/>
              </a:lnSpc>
              <a:spcBef>
                <a:spcPts val="1100"/>
              </a:spcBef>
              <a:spcAft>
                <a:spcPts val="0"/>
              </a:spcAft>
              <a:buNone/>
            </a:pPr>
            <a:r>
              <a:rPr lang="en">
                <a:solidFill>
                  <a:schemeClr val="dk1"/>
                </a:solidFill>
              </a:rPr>
              <a:t>The website is more likely to find the address if it’s an IGT</a:t>
            </a:r>
            <a:endParaRPr>
              <a:solidFill>
                <a:schemeClr val="dk1"/>
              </a:solidFill>
            </a:endParaRPr>
          </a:p>
          <a:p>
            <a:pPr indent="-317500" lvl="0" marL="457200" rtl="0" algn="l">
              <a:lnSpc>
                <a:spcPct val="115000"/>
              </a:lnSpc>
              <a:spcBef>
                <a:spcPts val="1200"/>
              </a:spcBef>
              <a:spcAft>
                <a:spcPts val="0"/>
              </a:spcAft>
              <a:buClr>
                <a:schemeClr val="dk1"/>
              </a:buClr>
              <a:buSzPts val="1400"/>
              <a:buChar char="●"/>
            </a:pPr>
            <a:r>
              <a:rPr lang="en">
                <a:solidFill>
                  <a:schemeClr val="dk1"/>
                </a:solidFill>
              </a:rPr>
              <a:t>Independent gas transporter networks are most likely to be found on new housing estates</a:t>
            </a:r>
            <a:endParaRPr>
              <a:solidFill>
                <a:schemeClr val="dk1"/>
              </a:solidFill>
            </a:endParaRPr>
          </a:p>
          <a:p>
            <a:pPr indent="-317500" lvl="0" marL="457200" rtl="0" algn="l">
              <a:lnSpc>
                <a:spcPct val="115000"/>
              </a:lnSpc>
              <a:spcBef>
                <a:spcPts val="0"/>
              </a:spcBef>
              <a:spcAft>
                <a:spcPts val="0"/>
              </a:spcAft>
              <a:buClr>
                <a:schemeClr val="dk1"/>
              </a:buClr>
              <a:buSzPts val="1400"/>
              <a:buChar char="●"/>
            </a:pPr>
            <a:r>
              <a:rPr lang="en">
                <a:solidFill>
                  <a:schemeClr val="dk1"/>
                </a:solidFill>
              </a:rPr>
              <a:t>IGT MPRNs usually begin with 74 or 75 </a:t>
            </a:r>
            <a:endParaRPr>
              <a:solidFill>
                <a:schemeClr val="dk1"/>
              </a:solidFill>
            </a:endParaRPr>
          </a:p>
          <a:p>
            <a:pPr indent="-317500" lvl="0" marL="457200" rtl="0" algn="l">
              <a:lnSpc>
                <a:spcPct val="115000"/>
              </a:lnSpc>
              <a:spcBef>
                <a:spcPts val="0"/>
              </a:spcBef>
              <a:spcAft>
                <a:spcPts val="0"/>
              </a:spcAft>
              <a:buClr>
                <a:srgbClr val="C1BEFF"/>
              </a:buClr>
              <a:buSzPts val="1400"/>
              <a:buChar char="●"/>
            </a:pPr>
            <a:r>
              <a:rPr lang="en" sz="1100" u="sng">
                <a:solidFill>
                  <a:schemeClr val="hlink"/>
                </a:solidFill>
                <a:hlinkClick r:id="rId4"/>
              </a:rPr>
              <a:t>https://www.ofgem.gov.uk/gas/distribution-networks/connections-and-competition/independent-gas-transporters</a:t>
            </a:r>
            <a:r>
              <a:rPr lang="en" u="sng">
                <a:solidFill>
                  <a:srgbClr val="C1BEFF"/>
                </a:solidFill>
              </a:rPr>
              <a:t> </a:t>
            </a:r>
            <a:endParaRPr>
              <a:solidFill>
                <a:schemeClr val="dk1"/>
              </a:solidFill>
            </a:endParaRPr>
          </a:p>
          <a:p>
            <a:pPr indent="-317500" lvl="0" marL="457200" rtl="0" algn="l">
              <a:lnSpc>
                <a:spcPct val="115000"/>
              </a:lnSpc>
              <a:spcBef>
                <a:spcPts val="0"/>
              </a:spcBef>
              <a:spcAft>
                <a:spcPts val="0"/>
              </a:spcAft>
              <a:buClr>
                <a:srgbClr val="C1BEFF"/>
              </a:buClr>
              <a:buSzPts val="1400"/>
              <a:buChar char="●"/>
            </a:pPr>
            <a:r>
              <a:rPr lang="en">
                <a:solidFill>
                  <a:schemeClr val="dk1"/>
                </a:solidFill>
              </a:rPr>
              <a:t>IGT gas prices tend to be higher, price comparison services may not apply</a:t>
            </a:r>
            <a:endParaRPr>
              <a:solidFill>
                <a:schemeClr val="dk1"/>
              </a:solidFill>
            </a:endParaRPr>
          </a:p>
          <a:p>
            <a:pPr indent="-241300" lvl="0" marL="241300" rtl="0" algn="l">
              <a:lnSpc>
                <a:spcPct val="115000"/>
              </a:lnSpc>
              <a:spcBef>
                <a:spcPts val="2300"/>
              </a:spcBef>
              <a:spcAft>
                <a:spcPts val="0"/>
              </a:spcAft>
              <a:buNone/>
            </a:pPr>
            <a:r>
              <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t/>
            </a:r>
            <a:endParaRPr>
              <a:solidFill>
                <a:schemeClr val="dk1"/>
              </a:solidFill>
            </a:endParaRPr>
          </a:p>
          <a:p>
            <a:pPr indent="0" lvl="0" marL="457200" rtl="0" algn="l">
              <a:lnSpc>
                <a:spcPct val="115000"/>
              </a:lnSpc>
              <a:spcBef>
                <a:spcPts val="2300"/>
              </a:spcBef>
              <a:spcAft>
                <a:spcPts val="0"/>
              </a:spcAft>
              <a:buNone/>
            </a:pPr>
            <a:r>
              <a:t/>
            </a:r>
            <a:endParaRPr b="1" i="1">
              <a:solidFill>
                <a:schemeClr val="dk1"/>
              </a:solidFill>
            </a:endParaRPr>
          </a:p>
          <a:p>
            <a:pPr indent="-241300" lvl="0" marL="241300" rtl="0" algn="l">
              <a:lnSpc>
                <a:spcPct val="115000"/>
              </a:lnSpc>
              <a:spcBef>
                <a:spcPts val="2300"/>
              </a:spcBef>
              <a:spcAft>
                <a:spcPts val="0"/>
              </a:spcAft>
              <a:buNone/>
            </a:pPr>
            <a:r>
              <a:t/>
            </a:r>
            <a:endParaRPr b="1" i="1" sz="1800">
              <a:solidFill>
                <a:schemeClr val="dk1"/>
              </a:solidFill>
            </a:endParaRPr>
          </a:p>
          <a:p>
            <a:pPr indent="0" lvl="0" marL="457200" rtl="0" algn="l">
              <a:spcBef>
                <a:spcPts val="1100"/>
              </a:spcBef>
              <a:spcAft>
                <a:spcPts val="0"/>
              </a:spcAft>
              <a:buNone/>
            </a:pPr>
            <a:r>
              <a:t/>
            </a:r>
            <a:endParaRPr sz="2400"/>
          </a:p>
          <a:p>
            <a:pPr indent="0" lvl="0" marL="0" rtl="0" algn="l">
              <a:spcBef>
                <a:spcPts val="0"/>
              </a:spcBef>
              <a:spcAft>
                <a:spcPts val="0"/>
              </a:spcAft>
              <a:buNone/>
            </a:pPr>
            <a:r>
              <a:rPr lang="en"/>
              <a:t>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sp>
        <p:nvSpPr>
          <p:cNvPr id="308" name="Google Shape;308;p4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Helping people in fuel poverty</a:t>
            </a:r>
            <a:endParaRPr/>
          </a:p>
        </p:txBody>
      </p:sp>
      <p:sp>
        <p:nvSpPr>
          <p:cNvPr id="309" name="Google Shape;309;p4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 community workers and volunteers</a:t>
            </a:r>
            <a:endParaRPr/>
          </a:p>
        </p:txBody>
      </p:sp>
      <p:pic>
        <p:nvPicPr>
          <p:cNvPr id="310" name="Google Shape;310;p46"/>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p47"/>
          <p:cNvSpPr/>
          <p:nvPr/>
        </p:nvSpPr>
        <p:spPr>
          <a:xfrm>
            <a:off x="90600" y="1013975"/>
            <a:ext cx="8970300" cy="40095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Estimated bills</a:t>
            </a:r>
            <a:endParaRPr/>
          </a:p>
        </p:txBody>
      </p:sp>
      <p:pic>
        <p:nvPicPr>
          <p:cNvPr id="317" name="Google Shape;317;p47"/>
          <p:cNvPicPr preferRelativeResize="0"/>
          <p:nvPr/>
        </p:nvPicPr>
        <p:blipFill>
          <a:blip r:embed="rId3">
            <a:alphaModFix/>
          </a:blip>
          <a:stretch>
            <a:fillRect/>
          </a:stretch>
        </p:blipFill>
        <p:spPr>
          <a:xfrm>
            <a:off x="311700" y="1513800"/>
            <a:ext cx="3575776" cy="2856625"/>
          </a:xfrm>
          <a:prstGeom prst="rect">
            <a:avLst/>
          </a:prstGeom>
          <a:noFill/>
          <a:ln>
            <a:noFill/>
          </a:ln>
        </p:spPr>
      </p:pic>
      <p:pic>
        <p:nvPicPr>
          <p:cNvPr id="318" name="Google Shape;318;p47"/>
          <p:cNvPicPr preferRelativeResize="0"/>
          <p:nvPr/>
        </p:nvPicPr>
        <p:blipFill>
          <a:blip r:embed="rId4">
            <a:alphaModFix/>
          </a:blip>
          <a:stretch>
            <a:fillRect/>
          </a:stretch>
        </p:blipFill>
        <p:spPr>
          <a:xfrm>
            <a:off x="4111475" y="1296400"/>
            <a:ext cx="4662377" cy="1275350"/>
          </a:xfrm>
          <a:prstGeom prst="rect">
            <a:avLst/>
          </a:prstGeom>
          <a:noFill/>
          <a:ln>
            <a:noFill/>
          </a:ln>
        </p:spPr>
      </p:pic>
      <p:pic>
        <p:nvPicPr>
          <p:cNvPr id="319" name="Google Shape;319;p47"/>
          <p:cNvPicPr preferRelativeResize="0"/>
          <p:nvPr/>
        </p:nvPicPr>
        <p:blipFill>
          <a:blip r:embed="rId5">
            <a:alphaModFix/>
          </a:blip>
          <a:stretch>
            <a:fillRect/>
          </a:stretch>
        </p:blipFill>
        <p:spPr>
          <a:xfrm>
            <a:off x="4111474" y="2944375"/>
            <a:ext cx="4662377" cy="12554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id="324" name="Google Shape;324;p4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Estimated bills</a:t>
            </a:r>
            <a:endParaRPr/>
          </a:p>
        </p:txBody>
      </p:sp>
      <p:sp>
        <p:nvSpPr>
          <p:cNvPr id="325" name="Google Shape;325;p48"/>
          <p:cNvSpPr txBox="1"/>
          <p:nvPr>
            <p:ph idx="1" type="body"/>
          </p:nvPr>
        </p:nvSpPr>
        <p:spPr>
          <a:xfrm>
            <a:off x="311700" y="1066750"/>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A series of underestimated bills will lead to a build-up of debt - back-billing</a:t>
            </a:r>
            <a:endParaRPr/>
          </a:p>
          <a:p>
            <a:pPr indent="-342900" lvl="0" marL="457200" rtl="0" algn="l">
              <a:spcBef>
                <a:spcPts val="0"/>
              </a:spcBef>
              <a:spcAft>
                <a:spcPts val="0"/>
              </a:spcAft>
              <a:buSzPts val="1800"/>
              <a:buChar char="-"/>
            </a:pPr>
            <a:r>
              <a:rPr lang="en"/>
              <a:t>You cannot be back-billed for fuel used more than 12 months ago if you were incorrectly charged by the supplier</a:t>
            </a:r>
            <a:endParaRPr/>
          </a:p>
          <a:p>
            <a:pPr indent="-342900" lvl="0" marL="457200" rtl="0" algn="l">
              <a:spcBef>
                <a:spcPts val="0"/>
              </a:spcBef>
              <a:spcAft>
                <a:spcPts val="0"/>
              </a:spcAft>
              <a:buSzPts val="1800"/>
              <a:buChar char="-"/>
            </a:pPr>
            <a:r>
              <a:rPr lang="en"/>
              <a:t>This does not apply if the householder has refused access to meter inspectors, or tampered with the meter.</a:t>
            </a:r>
            <a:endParaRPr/>
          </a:p>
          <a:p>
            <a:pPr indent="-342900" lvl="0" marL="457200" rtl="0" algn="l">
              <a:spcBef>
                <a:spcPts val="0"/>
              </a:spcBef>
              <a:spcAft>
                <a:spcPts val="0"/>
              </a:spcAft>
              <a:buSzPts val="1800"/>
              <a:buChar char="-"/>
            </a:pPr>
            <a:r>
              <a:rPr lang="en"/>
              <a:t>The supplier should agree a payment arrangement on any remaining debt that you can’t settle straight away</a:t>
            </a:r>
            <a:endParaRPr/>
          </a:p>
          <a:p>
            <a:pPr indent="-342900" lvl="0" marL="457200" rtl="0" algn="l">
              <a:spcBef>
                <a:spcPts val="0"/>
              </a:spcBef>
              <a:spcAft>
                <a:spcPts val="0"/>
              </a:spcAft>
              <a:buSzPts val="1800"/>
              <a:buChar char="-"/>
            </a:pPr>
            <a:r>
              <a:rPr lang="en" sz="1100" u="sng">
                <a:solidFill>
                  <a:schemeClr val="hlink"/>
                </a:solidFill>
                <a:hlinkClick r:id="rId3"/>
              </a:rPr>
              <a:t>https://www.citizensadvice.org.uk/consumer/template-letters/letters/energy/complain-to-a-supplier-about-back-billing/</a:t>
            </a:r>
            <a:r>
              <a:rPr lang="en"/>
              <a:t> </a:t>
            </a:r>
            <a:endParaRPr/>
          </a:p>
          <a:p>
            <a:pPr indent="-342900" lvl="0" marL="457200" rtl="0" algn="l">
              <a:spcBef>
                <a:spcPts val="0"/>
              </a:spcBef>
              <a:spcAft>
                <a:spcPts val="0"/>
              </a:spcAft>
              <a:buSzPts val="1800"/>
              <a:buChar char="-"/>
            </a:pPr>
            <a:r>
              <a:rPr lang="en"/>
              <a:t>Over-estimated bills lead to over-payment and you should get a refund</a:t>
            </a:r>
            <a:endParaRPr/>
          </a:p>
        </p:txBody>
      </p:sp>
      <p:pic>
        <p:nvPicPr>
          <p:cNvPr id="326" name="Google Shape;326;p48"/>
          <p:cNvPicPr preferRelativeResize="0"/>
          <p:nvPr/>
        </p:nvPicPr>
        <p:blipFill>
          <a:blip r:embed="rId4">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p4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Payment methods</a:t>
            </a:r>
            <a:endParaRPr/>
          </a:p>
        </p:txBody>
      </p:sp>
      <p:sp>
        <p:nvSpPr>
          <p:cNvPr id="332" name="Google Shape;332;p49"/>
          <p:cNvSpPr txBox="1"/>
          <p:nvPr>
            <p:ph idx="1" type="body"/>
          </p:nvPr>
        </p:nvSpPr>
        <p:spPr>
          <a:xfrm>
            <a:off x="311700" y="1017725"/>
            <a:ext cx="89868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Suppliers are obliged to offer a range of payment methods to consumers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Including direct debit, payment on receipt of bill, monthly payment scheme, prepayment meters, Fuel Direct</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British Gas have recently restricted payment options for their prepayment customers by withdrawing from PayPoint as a payment method</a:t>
            </a:r>
            <a:endParaRPr sz="2400">
              <a:solidFill>
                <a:schemeClr val="dk1"/>
              </a:solidFill>
            </a:endParaRPr>
          </a:p>
          <a:p>
            <a:pPr indent="0" lvl="0" marL="457200" rtl="0" algn="l">
              <a:spcBef>
                <a:spcPts val="2300"/>
              </a:spcBef>
              <a:spcAft>
                <a:spcPts val="2300"/>
              </a:spcAft>
              <a:buNone/>
            </a:pPr>
            <a:r>
              <a:t/>
            </a:r>
            <a:endParaRPr/>
          </a:p>
        </p:txBody>
      </p:sp>
      <p:pic>
        <p:nvPicPr>
          <p:cNvPr id="333" name="Google Shape;333;p49"/>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7" name="Shape 337"/>
        <p:cNvGrpSpPr/>
        <p:nvPr/>
      </p:nvGrpSpPr>
      <p:grpSpPr>
        <a:xfrm>
          <a:off x="0" y="0"/>
          <a:ext cx="0" cy="0"/>
          <a:chOff x="0" y="0"/>
          <a:chExt cx="0" cy="0"/>
        </a:xfrm>
      </p:grpSpPr>
      <p:sp>
        <p:nvSpPr>
          <p:cNvPr id="338" name="Google Shape;338;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Fuel Direct</a:t>
            </a:r>
            <a:endParaRPr/>
          </a:p>
        </p:txBody>
      </p:sp>
      <p:sp>
        <p:nvSpPr>
          <p:cNvPr id="339" name="Google Shape;339;p50"/>
          <p:cNvSpPr txBox="1"/>
          <p:nvPr>
            <p:ph idx="1" type="body"/>
          </p:nvPr>
        </p:nvSpPr>
        <p:spPr>
          <a:xfrm>
            <a:off x="311700" y="1017725"/>
            <a:ext cx="89868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Consumer is in debt to supplier (£71+) and receives UC; income-based JSA; income-related ESA; IS; Pension Credit</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Fuel Direct pays off debt and ongoing energy use</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£3.70 per fuel is deducted pw for debt - or 5% of UC</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If weekly energy use is £10 then payment is £13.70, deducted at source by DWP from benefits and paid to fuel supplier  </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Debt payment via FD and current consumption payment via PPM is also a possibility</a:t>
            </a:r>
            <a:endParaRPr sz="2400">
              <a:solidFill>
                <a:schemeClr val="dk1"/>
              </a:solidFill>
            </a:endParaRPr>
          </a:p>
          <a:p>
            <a:pPr indent="0" lvl="0" marL="457200" rtl="0" algn="l">
              <a:spcBef>
                <a:spcPts val="2300"/>
              </a:spcBef>
              <a:spcAft>
                <a:spcPts val="230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43" name="Shape 343"/>
        <p:cNvGrpSpPr/>
        <p:nvPr/>
      </p:nvGrpSpPr>
      <p:grpSpPr>
        <a:xfrm>
          <a:off x="0" y="0"/>
          <a:ext cx="0" cy="0"/>
          <a:chOff x="0" y="0"/>
          <a:chExt cx="0" cy="0"/>
        </a:xfrm>
      </p:grpSpPr>
      <p:pic>
        <p:nvPicPr>
          <p:cNvPr id="344" name="Google Shape;344;p51"/>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345" name="Google Shape;345;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Fuel Direct</a:t>
            </a:r>
            <a:endParaRPr/>
          </a:p>
        </p:txBody>
      </p:sp>
      <p:sp>
        <p:nvSpPr>
          <p:cNvPr id="346" name="Google Shape;346;p5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FD is a payment method of last resort - usually accepted when a payment arrangement has been tried and failed</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Apply to Jobcentre Plus or Pension Centre</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Appeals Tribunal via Job Centre Plus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Usually when debt is paid off, consumer comes off FD, in certain circumstances they may be allowed to stay on</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FD can’t be used to pay off debt to a previous supplier</a:t>
            </a:r>
            <a:endParaRPr sz="2400">
              <a:solidFill>
                <a:schemeClr val="dk1"/>
              </a:solidFill>
            </a:endParaRPr>
          </a:p>
          <a:p>
            <a:pPr indent="0" lvl="0" marL="457200" rtl="0" algn="l">
              <a:spcBef>
                <a:spcPts val="2300"/>
              </a:spcBef>
              <a:spcAft>
                <a:spcPts val="230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we’re going to learn about</a:t>
            </a:r>
            <a:endParaRPr/>
          </a:p>
        </p:txBody>
      </p:sp>
      <p:pic>
        <p:nvPicPr>
          <p:cNvPr id="80" name="Google Shape;80;p16"/>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81" name="Google Shape;81;p16"/>
          <p:cNvSpPr/>
          <p:nvPr/>
        </p:nvSpPr>
        <p:spPr>
          <a:xfrm>
            <a:off x="4630250" y="1017725"/>
            <a:ext cx="707100" cy="2884500"/>
          </a:xfrm>
          <a:prstGeom prst="roundRect">
            <a:avLst>
              <a:gd fmla="val 16667" name="adj"/>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82" name="Google Shape;82;p16"/>
          <p:cNvGraphicFramePr/>
          <p:nvPr/>
        </p:nvGraphicFramePr>
        <p:xfrm>
          <a:off x="952500" y="1238250"/>
          <a:ext cx="3000000" cy="3000000"/>
        </p:xfrm>
        <a:graphic>
          <a:graphicData uri="http://schemas.openxmlformats.org/drawingml/2006/table">
            <a:tbl>
              <a:tblPr>
                <a:noFill/>
                <a:tableStyleId>{BF462515-5A0E-4F3C-A102-AB080FFF3679}</a:tableStyleId>
              </a:tblPr>
              <a:tblGrid>
                <a:gridCol w="2413000"/>
                <a:gridCol w="2413000"/>
                <a:gridCol w="2413000"/>
              </a:tblGrid>
              <a:tr h="381000">
                <a:tc>
                  <a:txBody>
                    <a:bodyPr/>
                    <a:lstStyle/>
                    <a:p>
                      <a:pPr indent="0" lvl="0" marL="0" rtl="0" algn="l">
                        <a:spcBef>
                          <a:spcPts val="0"/>
                        </a:spcBef>
                        <a:spcAft>
                          <a:spcPts val="0"/>
                        </a:spcAft>
                        <a:buNone/>
                      </a:pPr>
                      <a:r>
                        <a:rPr lang="en" sz="1000">
                          <a:solidFill>
                            <a:schemeClr val="dk1"/>
                          </a:solidFill>
                        </a:rPr>
                        <a:t>Signs and symptoms of fuel poverty</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What can be done about condensation and damp?</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Renewable energy measures</a:t>
                      </a:r>
                      <a:endParaRPr/>
                    </a:p>
                  </a:txBody>
                  <a:tcPr marT="91425" marB="91425" marR="91425" marL="91425"/>
                </a:tc>
              </a:tr>
              <a:tr h="381000">
                <a:tc>
                  <a:txBody>
                    <a:bodyPr/>
                    <a:lstStyle/>
                    <a:p>
                      <a:pPr indent="0" lvl="0" marL="0" rtl="0" algn="l">
                        <a:spcBef>
                          <a:spcPts val="0"/>
                        </a:spcBef>
                        <a:spcAft>
                          <a:spcPts val="0"/>
                        </a:spcAft>
                        <a:buNone/>
                      </a:pPr>
                      <a:r>
                        <a:rPr lang="en" sz="1000">
                          <a:solidFill>
                            <a:schemeClr val="dk1"/>
                          </a:solidFill>
                        </a:rPr>
                        <a:t>Health impacts of cold, damp homes</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Understanding heating systems and controls</a:t>
                      </a:r>
                      <a:endParaRPr/>
                    </a:p>
                  </a:txBody>
                  <a:tcPr marT="91425" marB="91425" marR="91425" marL="91425"/>
                </a:tc>
                <a:tc>
                  <a:txBody>
                    <a:bodyPr/>
                    <a:lstStyle/>
                    <a:p>
                      <a:pPr indent="0" lvl="0" marL="0" rtl="0" algn="l">
                        <a:spcBef>
                          <a:spcPts val="0"/>
                        </a:spcBef>
                        <a:spcAft>
                          <a:spcPts val="0"/>
                        </a:spcAft>
                        <a:buNone/>
                      </a:pPr>
                      <a:r>
                        <a:t/>
                      </a:r>
                      <a:endParaRPr sz="1200"/>
                    </a:p>
                  </a:txBody>
                  <a:tcPr marT="91425" marB="91425" marR="91425" marL="91425">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solidFill>
                            <a:schemeClr val="dk1"/>
                          </a:solidFill>
                        </a:rPr>
                        <a:t>Running costs of appliances</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Lighting</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solidFill>
                            <a:schemeClr val="dk1"/>
                          </a:solidFill>
                        </a:rPr>
                        <a:t>Understanding energy bills</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Understanding energy meters including ppms and smart meters</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solidFill>
                            <a:schemeClr val="dk1"/>
                          </a:solidFill>
                        </a:rPr>
                        <a:t>Consumer rights - payment methods</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How heat is lost from a home and the hierarchy</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solidFill>
                            <a:schemeClr val="dk1"/>
                          </a:solidFill>
                        </a:rPr>
                        <a:t>Consumer rights - debt and disconnection</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Low cost energy saving actions</a:t>
                      </a:r>
                      <a:endParaRPr/>
                    </a:p>
                  </a:txBody>
                  <a:tcPr marT="91425" marB="91425" marR="91425" marL="91425">
                    <a:lnR cap="flat" cmpd="sng" w="9525">
                      <a:solidFill>
                        <a:srgbClr val="9E9E9E"/>
                      </a:solidFill>
                      <a:prstDash val="solid"/>
                      <a:round/>
                      <a:headEnd len="sm" w="sm" type="none"/>
                      <a:tailEnd len="sm" w="sm" type="none"/>
                    </a:lnR>
                  </a:tcPr>
                </a:tc>
                <a:tc>
                  <a:txBody>
                    <a:bodyPr/>
                    <a:lstStyle/>
                    <a:p>
                      <a:pPr indent="0" lvl="0" marL="0" rtl="0" algn="l">
                        <a:spcBef>
                          <a:spcPts val="0"/>
                        </a:spcBef>
                        <a:spcAft>
                          <a:spcPts val="0"/>
                        </a:spcAft>
                        <a:buNone/>
                      </a:pPr>
                      <a:r>
                        <a:t/>
                      </a:r>
                      <a:endParaRPr sz="1200"/>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r h="381000">
                <a:tc>
                  <a:txBody>
                    <a:bodyPr/>
                    <a:lstStyle/>
                    <a:p>
                      <a:pPr indent="0" lvl="0" marL="0" rtl="0" algn="l">
                        <a:spcBef>
                          <a:spcPts val="0"/>
                        </a:spcBef>
                        <a:spcAft>
                          <a:spcPts val="0"/>
                        </a:spcAft>
                        <a:buNone/>
                      </a:pPr>
                      <a:r>
                        <a:rPr lang="en" sz="1000">
                          <a:solidFill>
                            <a:schemeClr val="dk1"/>
                          </a:solidFill>
                        </a:rPr>
                        <a:t>Consumer rights - what help is available to vulnerable people?</a:t>
                      </a:r>
                      <a:endParaRPr/>
                    </a:p>
                  </a:txBody>
                  <a:tcPr marT="91425" marB="91425" marR="91425" marL="91425"/>
                </a:tc>
                <a:tc>
                  <a:txBody>
                    <a:bodyPr/>
                    <a:lstStyle/>
                    <a:p>
                      <a:pPr indent="0" lvl="0" marL="0" rtl="0" algn="l">
                        <a:spcBef>
                          <a:spcPts val="0"/>
                        </a:spcBef>
                        <a:spcAft>
                          <a:spcPts val="0"/>
                        </a:spcAft>
                        <a:buNone/>
                      </a:pPr>
                      <a:r>
                        <a:rPr lang="en" sz="1000">
                          <a:solidFill>
                            <a:schemeClr val="dk1"/>
                          </a:solidFill>
                        </a:rPr>
                        <a:t>Long term energy saving actions</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lnT cap="flat" cmpd="sng" w="9525">
                      <a:solidFill>
                        <a:srgbClr val="9E9E9E"/>
                      </a:solidFill>
                      <a:prstDash val="solid"/>
                      <a:round/>
                      <a:headEnd len="sm" w="sm" type="none"/>
                      <a:tailEnd len="sm" w="sm" type="none"/>
                    </a:lnT>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0" name="Shape 350"/>
        <p:cNvGrpSpPr/>
        <p:nvPr/>
      </p:nvGrpSpPr>
      <p:grpSpPr>
        <a:xfrm>
          <a:off x="0" y="0"/>
          <a:ext cx="0" cy="0"/>
          <a:chOff x="0" y="0"/>
          <a:chExt cx="0" cy="0"/>
        </a:xfrm>
      </p:grpSpPr>
      <p:sp>
        <p:nvSpPr>
          <p:cNvPr id="351" name="Google Shape;351;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Fuel Direct - information needed</a:t>
            </a:r>
            <a:endParaRPr/>
          </a:p>
        </p:txBody>
      </p:sp>
      <p:sp>
        <p:nvSpPr>
          <p:cNvPr id="352" name="Google Shape;352;p5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Name of energy supplier and amount owed, customer reference number</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National Insurance number </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Current meter reading</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Date of birth</a:t>
            </a:r>
            <a:endParaRPr sz="2400">
              <a:solidFill>
                <a:schemeClr val="dk1"/>
              </a:solidFill>
            </a:endParaRPr>
          </a:p>
          <a:p>
            <a:pPr indent="0" lvl="0" marL="457200" rtl="0" algn="l">
              <a:spcBef>
                <a:spcPts val="2300"/>
              </a:spcBef>
              <a:spcAft>
                <a:spcPts val="0"/>
              </a:spcAft>
              <a:buNone/>
            </a:pPr>
            <a:r>
              <a:t/>
            </a:r>
            <a:endParaRPr sz="2400">
              <a:solidFill>
                <a:schemeClr val="dk1"/>
              </a:solidFill>
            </a:endParaRPr>
          </a:p>
          <a:p>
            <a:pPr indent="0" lvl="0" marL="457200" rtl="0" algn="l">
              <a:spcBef>
                <a:spcPts val="2300"/>
              </a:spcBef>
              <a:spcAft>
                <a:spcPts val="2300"/>
              </a:spcAft>
              <a:buNone/>
            </a:pPr>
            <a:r>
              <a:t/>
            </a:r>
            <a:endParaRPr/>
          </a:p>
        </p:txBody>
      </p:sp>
      <p:pic>
        <p:nvPicPr>
          <p:cNvPr id="353" name="Google Shape;353;p52"/>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57" name="Shape 357"/>
        <p:cNvGrpSpPr/>
        <p:nvPr/>
      </p:nvGrpSpPr>
      <p:grpSpPr>
        <a:xfrm>
          <a:off x="0" y="0"/>
          <a:ext cx="0" cy="0"/>
          <a:chOff x="0" y="0"/>
          <a:chExt cx="0" cy="0"/>
        </a:xfrm>
      </p:grpSpPr>
      <p:sp>
        <p:nvSpPr>
          <p:cNvPr id="358" name="Google Shape;358;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Fuel Direct - advantages and disadvantages</a:t>
            </a:r>
            <a:endParaRPr/>
          </a:p>
        </p:txBody>
      </p:sp>
      <p:sp>
        <p:nvSpPr>
          <p:cNvPr id="359" name="Google Shape;359;p53"/>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Peace of mind</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Prevents further build up of debt</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Keeps people off PPMs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Potential to pay by DD when debt paid off</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Prevent disconnection</a:t>
            </a:r>
            <a:endParaRPr sz="2400">
              <a:solidFill>
                <a:schemeClr val="dk1"/>
              </a:solidFill>
            </a:endParaRPr>
          </a:p>
          <a:p>
            <a:pPr indent="0" lvl="0" marL="0" rtl="0" algn="l">
              <a:spcBef>
                <a:spcPts val="2300"/>
              </a:spcBef>
              <a:spcAft>
                <a:spcPts val="1600"/>
              </a:spcAft>
              <a:buNone/>
            </a:pPr>
            <a:r>
              <a:t/>
            </a:r>
            <a:endParaRPr/>
          </a:p>
        </p:txBody>
      </p:sp>
      <p:sp>
        <p:nvSpPr>
          <p:cNvPr id="360" name="Google Shape;360;p53"/>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Loss of control</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Can discourage energy efficiency and build up of new debt</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Need for accurate meter readings to prevent debt build-up</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Best tariffs may not be available</a:t>
            </a:r>
            <a:endParaRPr sz="2400">
              <a:solidFill>
                <a:schemeClr val="dk1"/>
              </a:solidFill>
            </a:endParaRPr>
          </a:p>
          <a:p>
            <a:pPr indent="0" lvl="0" marL="0" rtl="0" algn="l">
              <a:spcBef>
                <a:spcPts val="2300"/>
              </a:spcBef>
              <a:spcAft>
                <a:spcPts val="160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Debt and disconnection - supplier obligations</a:t>
            </a:r>
            <a:endParaRPr/>
          </a:p>
        </p:txBody>
      </p:sp>
      <p:sp>
        <p:nvSpPr>
          <p:cNvPr id="366" name="Google Shape;366;p5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1200"/>
              </a:spcBef>
              <a:spcAft>
                <a:spcPts val="0"/>
              </a:spcAft>
              <a:buClr>
                <a:schemeClr val="dk1"/>
              </a:buClr>
              <a:buSzPts val="2100"/>
              <a:buChar char="●"/>
            </a:pPr>
            <a:r>
              <a:rPr lang="en" sz="2100">
                <a:solidFill>
                  <a:schemeClr val="dk1"/>
                </a:solidFill>
              </a:rPr>
              <a:t>Suppliers must make payment arrangements if a consumer is experiencing financial difficulties</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Payment by instalments weekly, fortnightly, monthly</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Inform the consumer of Fuel Direct if applicable</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Offer to fit a PPM if safe and practical</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Offer energy efficiency advice</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Take into account money advice and recommendations from third parties </a:t>
            </a:r>
            <a:endParaRPr sz="2100">
              <a:solidFill>
                <a:schemeClr val="dk1"/>
              </a:solidFill>
            </a:endParaRPr>
          </a:p>
          <a:p>
            <a:pPr indent="0" lvl="0" marL="0" rtl="0" algn="l">
              <a:spcBef>
                <a:spcPts val="2300"/>
              </a:spcBef>
              <a:spcAft>
                <a:spcPts val="1600"/>
              </a:spcAft>
              <a:buNone/>
            </a:pPr>
            <a:r>
              <a:t/>
            </a:r>
            <a:endParaRPr/>
          </a:p>
        </p:txBody>
      </p:sp>
      <p:pic>
        <p:nvPicPr>
          <p:cNvPr id="367" name="Google Shape;367;p54"/>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5"/>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373" name="Google Shape;373;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Debt and disconnection - consumer obligations</a:t>
            </a:r>
            <a:endParaRPr/>
          </a:p>
        </p:txBody>
      </p:sp>
      <p:sp>
        <p:nvSpPr>
          <p:cNvPr id="374" name="Google Shape;374;p55"/>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1950" lvl="0" marL="457200" rtl="0" algn="l">
              <a:spcBef>
                <a:spcPts val="1200"/>
              </a:spcBef>
              <a:spcAft>
                <a:spcPts val="0"/>
              </a:spcAft>
              <a:buClr>
                <a:schemeClr val="dk1"/>
              </a:buClr>
              <a:buSzPts val="2100"/>
              <a:buChar char="●"/>
            </a:pPr>
            <a:r>
              <a:rPr lang="en" sz="2100">
                <a:solidFill>
                  <a:schemeClr val="dk1"/>
                </a:solidFill>
              </a:rPr>
              <a:t>If charges are disputed, continue to pay what they think is the correct amount</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It is advisable to take independent advice including preparing a personal budget</a:t>
            </a:r>
            <a:endParaRPr sz="2100">
              <a:solidFill>
                <a:schemeClr val="dk1"/>
              </a:solidFill>
            </a:endParaRPr>
          </a:p>
          <a:p>
            <a:pPr indent="0" lvl="0" marL="457200" rtl="0" algn="l">
              <a:spcBef>
                <a:spcPts val="2300"/>
              </a:spcBef>
              <a:spcAft>
                <a:spcPts val="0"/>
              </a:spcAft>
              <a:buNone/>
            </a:pPr>
            <a:r>
              <a:t/>
            </a:r>
            <a:endParaRPr sz="2100">
              <a:solidFill>
                <a:schemeClr val="dk1"/>
              </a:solidFill>
            </a:endParaRPr>
          </a:p>
          <a:p>
            <a:pPr indent="0" lvl="0" marL="457200" rtl="0" algn="l">
              <a:spcBef>
                <a:spcPts val="2300"/>
              </a:spcBef>
              <a:spcAft>
                <a:spcPts val="0"/>
              </a:spcAft>
              <a:buNone/>
            </a:pPr>
            <a:r>
              <a:rPr lang="en" sz="2100">
                <a:solidFill>
                  <a:schemeClr val="dk1"/>
                </a:solidFill>
              </a:rPr>
              <a:t>Disconnection is rarely used by suppliers for debt nowadays.</a:t>
            </a:r>
            <a:endParaRPr sz="2100">
              <a:solidFill>
                <a:schemeClr val="dk1"/>
              </a:solidFill>
            </a:endParaRPr>
          </a:p>
          <a:p>
            <a:pPr indent="0" lvl="0" marL="0" rtl="0" algn="l">
              <a:spcBef>
                <a:spcPts val="2300"/>
              </a:spcBef>
              <a:spcAft>
                <a:spcPts val="1600"/>
              </a:spcAft>
              <a:buNone/>
            </a:pPr>
            <a:r>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Disconnection - supplier obligations and voluntary codes</a:t>
            </a:r>
            <a:endParaRPr/>
          </a:p>
        </p:txBody>
      </p:sp>
      <p:sp>
        <p:nvSpPr>
          <p:cNvPr id="380" name="Google Shape;380;p56"/>
          <p:cNvSpPr txBox="1"/>
          <p:nvPr>
            <p:ph idx="1" type="body"/>
          </p:nvPr>
        </p:nvSpPr>
        <p:spPr>
          <a:xfrm>
            <a:off x="311700" y="863550"/>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t/>
            </a:r>
            <a:endParaRPr sz="2100">
              <a:solidFill>
                <a:schemeClr val="dk1"/>
              </a:solidFill>
            </a:endParaRPr>
          </a:p>
          <a:p>
            <a:pPr indent="-361950" lvl="0" marL="457200" rtl="0" algn="l">
              <a:spcBef>
                <a:spcPts val="2300"/>
              </a:spcBef>
              <a:spcAft>
                <a:spcPts val="0"/>
              </a:spcAft>
              <a:buClr>
                <a:schemeClr val="dk1"/>
              </a:buClr>
              <a:buSzPts val="2100"/>
              <a:buChar char="●"/>
            </a:pPr>
            <a:r>
              <a:rPr lang="en" sz="2100">
                <a:solidFill>
                  <a:schemeClr val="dk1"/>
                </a:solidFill>
              </a:rPr>
              <a:t>Prohibited from disconnecting a premises occupied by a customer who is eligible for the Priority Services Register 1 October - 31 March </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The Energy UK “Safety Net” - a pledge to never knowingly disconnect a vulnerable household </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You cannot be disconnected for debt owed to a former supplier</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A bankrupt cannot be disconnected for debt built up before bankruptcy </a:t>
            </a:r>
            <a:endParaRPr sz="2100">
              <a:solidFill>
                <a:schemeClr val="dk1"/>
              </a:solidFill>
            </a:endParaRPr>
          </a:p>
          <a:p>
            <a:pPr indent="0" lvl="0" marL="0" rtl="0" algn="l">
              <a:spcBef>
                <a:spcPts val="2300"/>
              </a:spcBef>
              <a:spcAft>
                <a:spcPts val="160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Priority Services Register - who provides it	</a:t>
            </a:r>
            <a:endParaRPr/>
          </a:p>
        </p:txBody>
      </p:sp>
      <p:sp>
        <p:nvSpPr>
          <p:cNvPr id="386" name="Google Shape;386;p5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Gas and electricity suppliers</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Gas transporters (network operators) - Cadent</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Electricity distribution network operators - Western Power Distribution</a:t>
            </a:r>
            <a:endParaRPr sz="2400">
              <a:solidFill>
                <a:schemeClr val="dk1"/>
              </a:solidFill>
            </a:endParaRPr>
          </a:p>
          <a:p>
            <a:pPr indent="-381000" lvl="0" marL="457200" rtl="0" algn="l">
              <a:spcBef>
                <a:spcPts val="0"/>
              </a:spcBef>
              <a:spcAft>
                <a:spcPts val="0"/>
              </a:spcAft>
              <a:buClr>
                <a:schemeClr val="dk1"/>
              </a:buClr>
              <a:buSzPts val="2400"/>
              <a:buChar char="●"/>
            </a:pPr>
            <a:r>
              <a:t/>
            </a:r>
            <a:endParaRPr sz="2400">
              <a:solidFill>
                <a:schemeClr val="dk1"/>
              </a:solidFill>
            </a:endParaRPr>
          </a:p>
          <a:p>
            <a:pPr indent="0" lvl="0" marL="0" rtl="0" algn="l">
              <a:spcBef>
                <a:spcPts val="2300"/>
              </a:spcBef>
              <a:spcAft>
                <a:spcPts val="1600"/>
              </a:spcAft>
              <a:buNone/>
            </a:pPr>
            <a:r>
              <a:t/>
            </a:r>
            <a:endParaRPr/>
          </a:p>
        </p:txBody>
      </p:sp>
      <p:pic>
        <p:nvPicPr>
          <p:cNvPr id="387" name="Google Shape;387;p57"/>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Priority Services Register - eligibility	</a:t>
            </a:r>
            <a:endParaRPr/>
          </a:p>
        </p:txBody>
      </p:sp>
      <p:sp>
        <p:nvSpPr>
          <p:cNvPr id="393" name="Google Shape;393;p5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Of pensionable age, or</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Have a disability (including impaired hearing or vision), or</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Are chronically sick</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Some suppliers also have families on benefits with a child under 5 on their PSR</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Some of the benefits of the PSR have additional criteria</a:t>
            </a:r>
            <a:endParaRPr sz="2400">
              <a:solidFill>
                <a:schemeClr val="dk1"/>
              </a:solidFill>
            </a:endParaRPr>
          </a:p>
          <a:p>
            <a:pPr indent="0" lvl="0" marL="0" rtl="0" algn="l">
              <a:spcBef>
                <a:spcPts val="2300"/>
              </a:spcBef>
              <a:spcAft>
                <a:spcPts val="1600"/>
              </a:spcAft>
              <a:buNone/>
            </a:pPr>
            <a:r>
              <a:t/>
            </a:r>
            <a:endParaRPr/>
          </a:p>
        </p:txBody>
      </p:sp>
      <p:pic>
        <p:nvPicPr>
          <p:cNvPr id="394" name="Google Shape;394;p58"/>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PSR - free annual gas safety check	</a:t>
            </a:r>
            <a:endParaRPr/>
          </a:p>
        </p:txBody>
      </p:sp>
      <p:sp>
        <p:nvSpPr>
          <p:cNvPr id="400" name="Google Shape;400;p5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81000" lvl="0" marL="457200" rtl="0" algn="l">
              <a:spcBef>
                <a:spcPts val="1200"/>
              </a:spcBef>
              <a:spcAft>
                <a:spcPts val="0"/>
              </a:spcAft>
              <a:buClr>
                <a:schemeClr val="dk1"/>
              </a:buClr>
              <a:buSzPts val="2400"/>
              <a:buChar char="●"/>
            </a:pPr>
            <a:r>
              <a:rPr lang="en" sz="2400">
                <a:solidFill>
                  <a:schemeClr val="dk1"/>
                </a:solidFill>
              </a:rPr>
              <a:t>Homeowner, and</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Live alone, pensionable age or disabled or chronically sick</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Live with others, and all occupants are pensionable age, disabled or chronically sick</a:t>
            </a:r>
            <a:endParaRPr sz="2400">
              <a:solidFill>
                <a:schemeClr val="dk1"/>
              </a:solidFill>
            </a:endParaRPr>
          </a:p>
          <a:p>
            <a:pPr indent="-381000" lvl="0" marL="457200" rtl="0" algn="l">
              <a:spcBef>
                <a:spcPts val="0"/>
              </a:spcBef>
              <a:spcAft>
                <a:spcPts val="0"/>
              </a:spcAft>
              <a:buClr>
                <a:schemeClr val="dk1"/>
              </a:buClr>
              <a:buSzPts val="2400"/>
              <a:buChar char="●"/>
            </a:pPr>
            <a:r>
              <a:rPr lang="en" sz="2400">
                <a:solidFill>
                  <a:schemeClr val="dk1"/>
                </a:solidFill>
              </a:rPr>
              <a:t>Receive means tested benefits with a child under 5 </a:t>
            </a:r>
            <a:r>
              <a:rPr lang="en" sz="2400">
                <a:solidFill>
                  <a:schemeClr val="dk1"/>
                </a:solidFill>
              </a:rPr>
              <a:t>(British Gas only)</a:t>
            </a:r>
            <a:endParaRPr sz="2400">
              <a:solidFill>
                <a:schemeClr val="dk1"/>
              </a:solidFill>
            </a:endParaRPr>
          </a:p>
          <a:p>
            <a:pPr indent="-381000" lvl="0" marL="457200" rtl="0" algn="l">
              <a:spcBef>
                <a:spcPts val="0"/>
              </a:spcBef>
              <a:spcAft>
                <a:spcPts val="0"/>
              </a:spcAft>
              <a:buClr>
                <a:schemeClr val="dk1"/>
              </a:buClr>
              <a:buSzPts val="2400"/>
              <a:buChar char="●"/>
            </a:pPr>
            <a:r>
              <a:t/>
            </a:r>
            <a:endParaRPr sz="2400">
              <a:solidFill>
                <a:schemeClr val="dk1"/>
              </a:solidFill>
            </a:endParaRPr>
          </a:p>
          <a:p>
            <a:pPr indent="0" lvl="0" marL="0" rtl="0" algn="l">
              <a:spcBef>
                <a:spcPts val="2300"/>
              </a:spcBef>
              <a:spcAft>
                <a:spcPts val="1600"/>
              </a:spcAft>
              <a:buNone/>
            </a:pPr>
            <a:r>
              <a:t/>
            </a:r>
            <a:endParaRPr/>
          </a:p>
        </p:txBody>
      </p:sp>
      <p:pic>
        <p:nvPicPr>
          <p:cNvPr id="401" name="Google Shape;401;p59"/>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PSR - other free services	</a:t>
            </a:r>
            <a:endParaRPr/>
          </a:p>
        </p:txBody>
      </p:sp>
      <p:sp>
        <p:nvSpPr>
          <p:cNvPr id="407" name="Google Shape;407;p6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8300" lvl="0" marL="457200" rtl="0" algn="l">
              <a:spcBef>
                <a:spcPts val="1200"/>
              </a:spcBef>
              <a:spcAft>
                <a:spcPts val="0"/>
              </a:spcAft>
              <a:buClr>
                <a:schemeClr val="dk1"/>
              </a:buClr>
              <a:buSzPts val="2200"/>
              <a:buChar char="●"/>
            </a:pPr>
            <a:r>
              <a:rPr lang="en" sz="2200">
                <a:solidFill>
                  <a:schemeClr val="dk1"/>
                </a:solidFill>
              </a:rPr>
              <a:t>Priority notice for electricity supply interruptions if you have essential medical equipment</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Alternative arrangements if gas supply interrupted – alternative cooking and heating – also priority for reconnection - if everyone is on PSR</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Password identification for supplier and transporter/distributor</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Nominated bill receiver/payer</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Alternative bill formats – large print, Braille, talking bill</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Repositioning of emergency control valve </a:t>
            </a:r>
            <a:endParaRPr sz="2200">
              <a:solidFill>
                <a:schemeClr val="dk1"/>
              </a:solidFill>
            </a:endParaRPr>
          </a:p>
          <a:p>
            <a:pPr indent="0" lvl="0" marL="457200" rtl="0" algn="l">
              <a:spcBef>
                <a:spcPts val="2300"/>
              </a:spcBef>
              <a:spcAft>
                <a:spcPts val="0"/>
              </a:spcAft>
              <a:buNone/>
            </a:pPr>
            <a:r>
              <a:t/>
            </a:r>
            <a:endParaRPr sz="2400">
              <a:solidFill>
                <a:schemeClr val="dk1"/>
              </a:solidFill>
            </a:endParaRPr>
          </a:p>
          <a:p>
            <a:pPr indent="0" lvl="0" marL="0" rtl="0" algn="l">
              <a:spcBef>
                <a:spcPts val="2300"/>
              </a:spcBef>
              <a:spcAft>
                <a:spcPts val="160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PSR - how to sign up	</a:t>
            </a:r>
            <a:endParaRPr/>
          </a:p>
        </p:txBody>
      </p:sp>
      <p:sp>
        <p:nvSpPr>
          <p:cNvPr id="413" name="Google Shape;413;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68300" lvl="0" marL="457200" rtl="0" algn="l">
              <a:spcBef>
                <a:spcPts val="1200"/>
              </a:spcBef>
              <a:spcAft>
                <a:spcPts val="0"/>
              </a:spcAft>
              <a:buClr>
                <a:schemeClr val="dk1"/>
              </a:buClr>
              <a:buSzPts val="2200"/>
              <a:buChar char="●"/>
            </a:pPr>
            <a:r>
              <a:rPr lang="en" sz="2200">
                <a:solidFill>
                  <a:schemeClr val="dk1"/>
                </a:solidFill>
              </a:rPr>
              <a:t>There is a data sharing agreement in place </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This means if you contact your energy supplier, Cadent or Western Power Distribution, then you can be placed on all the relevant PSRs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Google “Cadent” or “WPD” or “name of energy supplier” plus “PSR”</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Separate process for Severn Trent’s PSR </a:t>
            </a:r>
            <a:endParaRPr sz="2200">
              <a:solidFill>
                <a:schemeClr val="dk1"/>
              </a:solidFill>
            </a:endParaRPr>
          </a:p>
          <a:p>
            <a:pPr indent="0" lvl="0" marL="457200" rtl="0" algn="l">
              <a:spcBef>
                <a:spcPts val="2300"/>
              </a:spcBef>
              <a:spcAft>
                <a:spcPts val="0"/>
              </a:spcAft>
              <a:buNone/>
            </a:pPr>
            <a:r>
              <a:t/>
            </a:r>
            <a:endParaRPr sz="2400">
              <a:solidFill>
                <a:schemeClr val="dk1"/>
              </a:solidFill>
            </a:endParaRPr>
          </a:p>
          <a:p>
            <a:pPr indent="0" lvl="0" marL="0" rtl="0" algn="l">
              <a:spcBef>
                <a:spcPts val="2300"/>
              </a:spcBef>
              <a:spcAft>
                <a:spcPts val="1600"/>
              </a:spcAft>
              <a:buNone/>
            </a:pPr>
            <a:r>
              <a:t/>
            </a:r>
            <a:endParaRPr/>
          </a:p>
        </p:txBody>
      </p:sp>
      <p:pic>
        <p:nvPicPr>
          <p:cNvPr id="414" name="Google Shape;414;p61"/>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 - why is everyone here?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What issues do you face?	</a:t>
            </a:r>
            <a:endParaRPr/>
          </a:p>
        </p:txBody>
      </p:sp>
      <p:pic>
        <p:nvPicPr>
          <p:cNvPr id="88" name="Google Shape;88;p17"/>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 Home Discount</a:t>
            </a:r>
            <a:endParaRPr/>
          </a:p>
        </p:txBody>
      </p:sp>
      <p:pic>
        <p:nvPicPr>
          <p:cNvPr descr="This piece first broadcast on 20 Dec 2012. Televised on UK's national television BBC One. Programme (Program) -- Breakfast." id="420" name="Google Shape;420;p62" title="Warm Home Discount (2012) - Part 1 of 2 (Paul Lewis - BBC R4's Money Box)">
            <a:hlinkClick r:id="rId3"/>
          </p:cNvPr>
          <p:cNvPicPr preferRelativeResize="0"/>
          <p:nvPr/>
        </p:nvPicPr>
        <p:blipFill>
          <a:blip r:embed="rId4">
            <a:alphaModFix/>
          </a:blip>
          <a:stretch>
            <a:fillRect/>
          </a:stretch>
        </p:blipFill>
        <p:spPr>
          <a:xfrm>
            <a:off x="2029275" y="1155800"/>
            <a:ext cx="4572000" cy="34290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0"/>
                                        </p:tgtEl>
                                        <p:attrNameLst>
                                          <p:attrName>style.visibility</p:attrName>
                                        </p:attrNameLst>
                                      </p:cBhvr>
                                      <p:to>
                                        <p:strVal val="visible"/>
                                      </p:to>
                                    </p:set>
                                    <p:animEffect filter="fade" transition="in">
                                      <p:cBhvr>
                                        <p:cTn dur="1000"/>
                                        <p:tgtEl>
                                          <p:spTgt spid="4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 Home Discount</a:t>
            </a:r>
            <a:r>
              <a:rPr lang="en"/>
              <a:t> </a:t>
            </a:r>
            <a:endParaRPr/>
          </a:p>
        </p:txBody>
      </p:sp>
      <p:sp>
        <p:nvSpPr>
          <p:cNvPr id="426" name="Google Shape;426;p63"/>
          <p:cNvSpPr txBox="1"/>
          <p:nvPr>
            <p:ph idx="1" type="body"/>
          </p:nvPr>
        </p:nvSpPr>
        <p:spPr>
          <a:xfrm>
            <a:off x="311700" y="44502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t/>
            </a:r>
            <a:endParaRPr sz="2100">
              <a:solidFill>
                <a:schemeClr val="dk1"/>
              </a:solidFill>
            </a:endParaRPr>
          </a:p>
          <a:p>
            <a:pPr indent="-361950" lvl="0" marL="457200" rtl="0" algn="l">
              <a:spcBef>
                <a:spcPts val="2300"/>
              </a:spcBef>
              <a:spcAft>
                <a:spcPts val="0"/>
              </a:spcAft>
              <a:buClr>
                <a:schemeClr val="dk1"/>
              </a:buClr>
              <a:buSzPts val="2100"/>
              <a:buChar char="●"/>
            </a:pPr>
            <a:r>
              <a:rPr lang="en" sz="2100">
                <a:solidFill>
                  <a:schemeClr val="dk1"/>
                </a:solidFill>
              </a:rPr>
              <a:t>£140 discount on the electricity bill for qualifying households</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Guarantee Credit element of Pension Credit - this is the WHD “Core Group” and automatically gets WHD credited to their bill</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Your name or your partner’s is on the electricity bill</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Your energy supplier must be part of the scheme - some smaller suppliers are not part of the scheme</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If you have a pre-payment meter, the WHD is added as a credit to the meter </a:t>
            </a:r>
            <a:endParaRPr sz="2100">
              <a:solidFill>
                <a:schemeClr val="dk1"/>
              </a:solidFill>
            </a:endParaRPr>
          </a:p>
          <a:p>
            <a:pPr indent="0" lvl="0" marL="0" rtl="0" algn="l">
              <a:spcBef>
                <a:spcPts val="2300"/>
              </a:spcBef>
              <a:spcAft>
                <a:spcPts val="1600"/>
              </a:spcAft>
              <a:buNone/>
            </a:pPr>
            <a:r>
              <a:t/>
            </a:r>
            <a:endParaRPr/>
          </a:p>
        </p:txBody>
      </p:sp>
      <p:pic>
        <p:nvPicPr>
          <p:cNvPr id="427" name="Google Shape;427;p63"/>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 Home Discount </a:t>
            </a:r>
            <a:endParaRPr/>
          </a:p>
        </p:txBody>
      </p:sp>
      <p:sp>
        <p:nvSpPr>
          <p:cNvPr id="433" name="Google Shape;433;p64"/>
          <p:cNvSpPr txBox="1"/>
          <p:nvPr>
            <p:ph idx="1" type="body"/>
          </p:nvPr>
        </p:nvSpPr>
        <p:spPr>
          <a:xfrm>
            <a:off x="311700" y="445025"/>
            <a:ext cx="8520600" cy="34164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t/>
            </a:r>
            <a:endParaRPr sz="2100">
              <a:solidFill>
                <a:schemeClr val="dk1"/>
              </a:solidFill>
            </a:endParaRPr>
          </a:p>
          <a:p>
            <a:pPr indent="-361950" lvl="0" marL="457200" rtl="0" algn="l">
              <a:spcBef>
                <a:spcPts val="2300"/>
              </a:spcBef>
              <a:spcAft>
                <a:spcPts val="0"/>
              </a:spcAft>
              <a:buClr>
                <a:schemeClr val="dk1"/>
              </a:buClr>
              <a:buSzPts val="2100"/>
              <a:buChar char="●"/>
            </a:pPr>
            <a:r>
              <a:rPr lang="en" sz="2100">
                <a:solidFill>
                  <a:schemeClr val="dk1"/>
                </a:solidFill>
              </a:rPr>
              <a:t>Additionally, there is the “broader group” who qualify</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Means-tested benefits</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Suppliers have their own criteria</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You or your representative must apply to the energy company</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Smaller suppliers are not part of the scheme</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If you change supplier at the wrong time you may no longer qualify</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Many people miss out on it, and need help and encouragement to apply</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There is also a Park Homes Warm Home Discount</a:t>
            </a:r>
            <a:endParaRPr sz="2100">
              <a:solidFill>
                <a:schemeClr val="dk1"/>
              </a:solidFill>
            </a:endParaRPr>
          </a:p>
          <a:p>
            <a:pPr indent="0" lvl="0" marL="0" rtl="0" algn="l">
              <a:spcBef>
                <a:spcPts val="2300"/>
              </a:spcBef>
              <a:spcAft>
                <a:spcPts val="1600"/>
              </a:spcAft>
              <a:buNone/>
            </a:pPr>
            <a:r>
              <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37" name="Shape 437"/>
        <p:cNvGrpSpPr/>
        <p:nvPr/>
      </p:nvGrpSpPr>
      <p:grpSpPr>
        <a:xfrm>
          <a:off x="0" y="0"/>
          <a:ext cx="0" cy="0"/>
          <a:chOff x="0" y="0"/>
          <a:chExt cx="0" cy="0"/>
        </a:xfrm>
      </p:grpSpPr>
      <p:pic>
        <p:nvPicPr>
          <p:cNvPr id="438" name="Google Shape;438;p65"/>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439" name="Google Shape;439;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Space and water heating systems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The law is quite weak on minimum heating standards</a:t>
            </a:r>
            <a:endParaRPr sz="2400"/>
          </a:p>
          <a:p>
            <a:pPr indent="-381000" lvl="0" marL="457200" rtl="0" algn="l">
              <a:lnSpc>
                <a:spcPct val="115000"/>
              </a:lnSpc>
              <a:spcBef>
                <a:spcPts val="0"/>
              </a:spcBef>
              <a:spcAft>
                <a:spcPts val="0"/>
              </a:spcAft>
              <a:buSzPts val="2400"/>
              <a:buChar char="●"/>
            </a:pPr>
            <a:r>
              <a:rPr lang="en" sz="2400"/>
              <a:t>There is no statutory or legal requirement to provide room heating</a:t>
            </a:r>
            <a:endParaRPr sz="2400"/>
          </a:p>
          <a:p>
            <a:pPr indent="-381000" lvl="0" marL="457200" rtl="0" algn="l">
              <a:lnSpc>
                <a:spcPct val="115000"/>
              </a:lnSpc>
              <a:spcBef>
                <a:spcPts val="0"/>
              </a:spcBef>
              <a:spcAft>
                <a:spcPts val="0"/>
              </a:spcAft>
              <a:buSzPts val="2400"/>
              <a:buChar char="●"/>
            </a:pPr>
            <a:r>
              <a:rPr lang="en" sz="2400"/>
              <a:t>Decent Homes Standard says socially rented homes must provide 'a reasonable degree of thermal comfort' but does not include a requirement for affordability</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43" name="Shape 443"/>
        <p:cNvGrpSpPr/>
        <p:nvPr/>
      </p:nvGrpSpPr>
      <p:grpSpPr>
        <a:xfrm>
          <a:off x="0" y="0"/>
          <a:ext cx="0" cy="0"/>
          <a:chOff x="0" y="0"/>
          <a:chExt cx="0" cy="0"/>
        </a:xfrm>
      </p:grpSpPr>
      <p:sp>
        <p:nvSpPr>
          <p:cNvPr id="444" name="Google Shape;444;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Room temperatures for wet central heating systems	</a:t>
            </a:r>
            <a:endParaRPr/>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445" name="Google Shape;445;p66"/>
          <p:cNvPicPr preferRelativeResize="0"/>
          <p:nvPr/>
        </p:nvPicPr>
        <p:blipFill>
          <a:blip r:embed="rId3">
            <a:alphaModFix/>
          </a:blip>
          <a:stretch>
            <a:fillRect/>
          </a:stretch>
        </p:blipFill>
        <p:spPr>
          <a:xfrm>
            <a:off x="152400" y="1170125"/>
            <a:ext cx="8839199" cy="378645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Why room temperatures matter</a:t>
            </a:r>
            <a:endParaRPr/>
          </a:p>
          <a:p>
            <a:pPr indent="0" lvl="0" marL="0" rtl="0" algn="l">
              <a:spcBef>
                <a:spcPts val="0"/>
              </a:spcBef>
              <a:spcAft>
                <a:spcPts val="0"/>
              </a:spcAft>
              <a:buNone/>
            </a:pPr>
            <a:r>
              <a:t/>
            </a:r>
            <a:endParaRPr/>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pic>
        <p:nvPicPr>
          <p:cNvPr id="455" name="Google Shape;455;p68"/>
          <p:cNvPicPr preferRelativeResize="0"/>
          <p:nvPr/>
        </p:nvPicPr>
        <p:blipFill>
          <a:blip r:embed="rId3">
            <a:alphaModFix/>
          </a:blip>
          <a:stretch>
            <a:fillRect/>
          </a:stretch>
        </p:blipFill>
        <p:spPr>
          <a:xfrm>
            <a:off x="1057025" y="-79125"/>
            <a:ext cx="6857999" cy="51435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Further reading</a:t>
            </a:r>
            <a:endParaRPr/>
          </a:p>
        </p:txBody>
      </p:sp>
      <p:sp>
        <p:nvSpPr>
          <p:cNvPr id="461" name="Google Shape;461;p6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https://assets.publishing.service.gov.uk/government/uploads/system/uploads/attachment_data/file/776497/Min_temp_threshold_for_homes_in_winter.pdf</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70"/>
          <p:cNvPicPr preferRelativeResize="0"/>
          <p:nvPr/>
        </p:nvPicPr>
        <p:blipFill>
          <a:blip r:embed="rId3">
            <a:alphaModFix/>
          </a:blip>
          <a:stretch>
            <a:fillRect/>
          </a:stretch>
        </p:blipFill>
        <p:spPr>
          <a:xfrm>
            <a:off x="0" y="72574"/>
            <a:ext cx="9682676" cy="50709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71"/>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Wet central heating systems</a:t>
            </a:r>
            <a:endParaRPr/>
          </a:p>
          <a:p>
            <a:pPr indent="0" lvl="0" marL="0" rtl="0" algn="l">
              <a:spcBef>
                <a:spcPts val="0"/>
              </a:spcBef>
              <a:spcAft>
                <a:spcPts val="0"/>
              </a:spcAft>
              <a:buNone/>
            </a:pPr>
            <a:r>
              <a:t/>
            </a:r>
            <a:endParaRPr/>
          </a:p>
          <a:p>
            <a:pPr indent="-361950" lvl="0" marL="457200" rtl="0" algn="l">
              <a:lnSpc>
                <a:spcPct val="115000"/>
              </a:lnSpc>
              <a:spcBef>
                <a:spcPts val="1200"/>
              </a:spcBef>
              <a:spcAft>
                <a:spcPts val="0"/>
              </a:spcAft>
              <a:buSzPts val="2100"/>
              <a:buChar char="●"/>
            </a:pPr>
            <a:r>
              <a:rPr lang="en" sz="2100"/>
              <a:t>Central boiler heats water</a:t>
            </a:r>
            <a:endParaRPr sz="2100"/>
          </a:p>
          <a:p>
            <a:pPr indent="-361950" lvl="0" marL="457200" rtl="0" algn="l">
              <a:lnSpc>
                <a:spcPct val="115000"/>
              </a:lnSpc>
              <a:spcBef>
                <a:spcPts val="0"/>
              </a:spcBef>
              <a:spcAft>
                <a:spcPts val="0"/>
              </a:spcAft>
              <a:buSzPts val="2100"/>
              <a:buChar char="●"/>
            </a:pPr>
            <a:r>
              <a:rPr lang="en" sz="2100"/>
              <a:t>Hot water is distributed through pipes to heat exchangers in floors or walls, or usually through radiators</a:t>
            </a:r>
            <a:endParaRPr sz="2100"/>
          </a:p>
          <a:p>
            <a:pPr indent="-361950" lvl="0" marL="457200" rtl="0" algn="l">
              <a:lnSpc>
                <a:spcPct val="115000"/>
              </a:lnSpc>
              <a:spcBef>
                <a:spcPts val="0"/>
              </a:spcBef>
              <a:spcAft>
                <a:spcPts val="0"/>
              </a:spcAft>
              <a:buSzPts val="2100"/>
              <a:buChar char="●"/>
            </a:pPr>
            <a:r>
              <a:rPr lang="en" sz="2100"/>
              <a:t>Mains gas is the most common fuel</a:t>
            </a:r>
            <a:endParaRPr sz="2100"/>
          </a:p>
          <a:p>
            <a:pPr indent="-361950" lvl="0" marL="457200" rtl="0" algn="l">
              <a:lnSpc>
                <a:spcPct val="115000"/>
              </a:lnSpc>
              <a:spcBef>
                <a:spcPts val="0"/>
              </a:spcBef>
              <a:spcAft>
                <a:spcPts val="0"/>
              </a:spcAft>
              <a:buSzPts val="2100"/>
              <a:buChar char="●"/>
            </a:pPr>
            <a:r>
              <a:rPr lang="en" sz="2100"/>
              <a:t>Hot water can be used for washing instantaneously (combination boiler) or stored (system boiler with hot water cylinder)</a:t>
            </a:r>
            <a:endParaRPr sz="2100"/>
          </a:p>
          <a:p>
            <a:pPr indent="-361950" lvl="0" marL="457200" rtl="0" algn="l">
              <a:lnSpc>
                <a:spcPct val="115000"/>
              </a:lnSpc>
              <a:spcBef>
                <a:spcPts val="0"/>
              </a:spcBef>
              <a:spcAft>
                <a:spcPts val="0"/>
              </a:spcAft>
              <a:buSzPts val="2100"/>
              <a:buChar char="●"/>
            </a:pPr>
            <a:r>
              <a:rPr lang="en" sz="2100"/>
              <a:t>Condensing boilers are most efficient.  A condensing boiler can be a condensing combination boiler or a condensing system boiler.</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pic>
        <p:nvPicPr>
          <p:cNvPr id="93" name="Google Shape;93;p18"/>
          <p:cNvPicPr preferRelativeResize="0"/>
          <p:nvPr/>
        </p:nvPicPr>
        <p:blipFill>
          <a:blip r:embed="rId3">
            <a:alphaModFix/>
          </a:blip>
          <a:stretch>
            <a:fillRect/>
          </a:stretch>
        </p:blipFill>
        <p:spPr>
          <a:xfrm>
            <a:off x="1284975" y="0"/>
            <a:ext cx="6857999"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72"/>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477" name="Google Shape;477;p72"/>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Condensing gas boilers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Have a second heat exchanger that makes them more efficient than pre-2005 boilers</a:t>
            </a:r>
            <a:endParaRPr sz="2400"/>
          </a:p>
          <a:p>
            <a:pPr indent="-381000" lvl="0" marL="457200" rtl="0" algn="l">
              <a:lnSpc>
                <a:spcPct val="115000"/>
              </a:lnSpc>
              <a:spcBef>
                <a:spcPts val="0"/>
              </a:spcBef>
              <a:spcAft>
                <a:spcPts val="0"/>
              </a:spcAft>
              <a:buSzPts val="2400"/>
              <a:buChar char="●"/>
            </a:pPr>
            <a:r>
              <a:rPr lang="en" sz="2400"/>
              <a:t>Can be Condensing Combination boilers (instantaneous hot water) or Condensing System/Conventional boilers (hot water stored in cylinder)</a:t>
            </a:r>
            <a:endParaRPr sz="2400"/>
          </a:p>
          <a:p>
            <a:pPr indent="-381000" lvl="0" marL="457200" rtl="0" algn="l">
              <a:lnSpc>
                <a:spcPct val="115000"/>
              </a:lnSpc>
              <a:spcBef>
                <a:spcPts val="0"/>
              </a:spcBef>
              <a:spcAft>
                <a:spcPts val="0"/>
              </a:spcAft>
              <a:buSzPts val="2400"/>
              <a:buChar char="●"/>
            </a:pPr>
            <a:r>
              <a:rPr lang="en" sz="2400"/>
              <a:t>A condensate pipe is a good way to recognise a condensing boiler</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If you need extra assistance, please call 0330 123 9339 to avoid charges&#10;&#10;Advice for homeowners on how to thaw a frozen condensate pipe safely and prevent frozen pipes in the future. Video includes information about our 'CondenseSure' device which helps to prevent external condensate pipes from freezing, even in the harshest winter weather conditions found in the UK and Ireland.&#10;&#10;Worcester Bosch's Greenstar i and Greenstar CDi Classic range of boilers are designed to have little risk of the condensate pipe freezing in severe weather. The built in Condensesure Siphon has been proven to be effective at preventing frozen condensate at -15°C for a sustained period of 48 hours.&#10;&#10;Useful Links: &#10;📞 Customer Support: http://bit.ly/2mH3TeC&#10;⁉️ Troubleshooting &amp; FAQs: http://bit.ly/2Dndu5A &#10;👉 Find a New Boiler: http://bit.ly/2BceDH5 &#10;🔎 Search for a Worcester Accredited Installer near you: http://bit.ly/2FOLkhg" id="482" name="Google Shape;482;p73" title="Thaw and Prevent Frozen Condensate Pipes">
            <a:hlinkClick r:id="rId3"/>
          </p:cNvPr>
          <p:cNvPicPr preferRelativeResize="0"/>
          <p:nvPr/>
        </p:nvPicPr>
        <p:blipFill>
          <a:blip r:embed="rId4">
            <a:alphaModFix/>
          </a:blip>
          <a:stretch>
            <a:fillRect/>
          </a:stretch>
        </p:blipFill>
        <p:spPr>
          <a:xfrm>
            <a:off x="1244600" y="152400"/>
            <a:ext cx="6654800" cy="4991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82"/>
                                        </p:tgtEl>
                                        <p:attrNameLst>
                                          <p:attrName>style.visibility</p:attrName>
                                        </p:attrNameLst>
                                      </p:cBhvr>
                                      <p:to>
                                        <p:strVal val="visible"/>
                                      </p:to>
                                    </p:set>
                                    <p:animEffect filter="fade" transition="in">
                                      <p:cBhvr>
                                        <p:cTn dur="1000"/>
                                        <p:tgtEl>
                                          <p:spTgt spid="4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pic>
        <p:nvPicPr>
          <p:cNvPr id="487" name="Google Shape;487;p74"/>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488" name="Google Shape;488;p74"/>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Warm air heating systems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A central unit warms air</a:t>
            </a:r>
            <a:endParaRPr sz="2400"/>
          </a:p>
          <a:p>
            <a:pPr indent="-381000" lvl="0" marL="457200" rtl="0" algn="l">
              <a:lnSpc>
                <a:spcPct val="115000"/>
              </a:lnSpc>
              <a:spcBef>
                <a:spcPts val="0"/>
              </a:spcBef>
              <a:spcAft>
                <a:spcPts val="0"/>
              </a:spcAft>
              <a:buSzPts val="2400"/>
              <a:buChar char="●"/>
            </a:pPr>
            <a:r>
              <a:rPr lang="en" sz="2400"/>
              <a:t>Warm air is distributed by fans through ducts to outlet registers throughout the house</a:t>
            </a:r>
            <a:endParaRPr sz="2400"/>
          </a:p>
          <a:p>
            <a:pPr indent="-381000" lvl="0" marL="457200" rtl="0" algn="l">
              <a:lnSpc>
                <a:spcPct val="115000"/>
              </a:lnSpc>
              <a:spcBef>
                <a:spcPts val="0"/>
              </a:spcBef>
              <a:spcAft>
                <a:spcPts val="0"/>
              </a:spcAft>
              <a:buSzPts val="2400"/>
              <a:buChar char="●"/>
            </a:pPr>
            <a:r>
              <a:rPr lang="en" sz="2400"/>
              <a:t>Filters remove dust particles</a:t>
            </a:r>
            <a:endParaRPr sz="2400"/>
          </a:p>
          <a:p>
            <a:pPr indent="-381000" lvl="0" marL="457200" rtl="0" algn="l">
              <a:lnSpc>
                <a:spcPct val="115000"/>
              </a:lnSpc>
              <a:spcBef>
                <a:spcPts val="0"/>
              </a:spcBef>
              <a:spcAft>
                <a:spcPts val="0"/>
              </a:spcAft>
              <a:buSzPts val="2400"/>
              <a:buChar char="●"/>
            </a:pPr>
            <a:r>
              <a:rPr lang="en" sz="2400"/>
              <a:t>Electrostatic filters can be fitted to remove pollens </a:t>
            </a:r>
            <a:endParaRPr sz="2400"/>
          </a:p>
          <a:p>
            <a:pPr indent="-381000" lvl="0" marL="457200" rtl="0" algn="l">
              <a:lnSpc>
                <a:spcPct val="115000"/>
              </a:lnSpc>
              <a:spcBef>
                <a:spcPts val="0"/>
              </a:spcBef>
              <a:spcAft>
                <a:spcPts val="0"/>
              </a:spcAft>
              <a:buSzPts val="2400"/>
              <a:buChar char="●"/>
            </a:pPr>
            <a:r>
              <a:rPr lang="en" sz="2400"/>
              <a:t>Mains gas is the most common fuel</a:t>
            </a:r>
            <a:endParaRPr sz="2400"/>
          </a:p>
          <a:p>
            <a:pPr indent="-381000" lvl="0" marL="457200" rtl="0" algn="l">
              <a:lnSpc>
                <a:spcPct val="115000"/>
              </a:lnSpc>
              <a:spcBef>
                <a:spcPts val="0"/>
              </a:spcBef>
              <a:spcAft>
                <a:spcPts val="0"/>
              </a:spcAft>
              <a:buSzPts val="2400"/>
              <a:buChar char="●"/>
            </a:pPr>
            <a:r>
              <a:rPr lang="en" sz="2400"/>
              <a:t>Difficult to control and inefficient</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id="493" name="Google Shape;493;p75"/>
          <p:cNvPicPr preferRelativeResize="0"/>
          <p:nvPr/>
        </p:nvPicPr>
        <p:blipFill>
          <a:blip r:embed="rId3">
            <a:alphaModFix/>
          </a:blip>
          <a:stretch>
            <a:fillRect/>
          </a:stretch>
        </p:blipFill>
        <p:spPr>
          <a:xfrm>
            <a:off x="0" y="1603000"/>
            <a:ext cx="3351875" cy="3395600"/>
          </a:xfrm>
          <a:prstGeom prst="rect">
            <a:avLst/>
          </a:prstGeom>
          <a:noFill/>
          <a:ln>
            <a:noFill/>
          </a:ln>
        </p:spPr>
      </p:pic>
      <p:pic>
        <p:nvPicPr>
          <p:cNvPr id="494" name="Google Shape;494;p75"/>
          <p:cNvPicPr preferRelativeResize="0"/>
          <p:nvPr/>
        </p:nvPicPr>
        <p:blipFill>
          <a:blip r:embed="rId4">
            <a:alphaModFix/>
          </a:blip>
          <a:stretch>
            <a:fillRect/>
          </a:stretch>
        </p:blipFill>
        <p:spPr>
          <a:xfrm>
            <a:off x="3077800" y="96175"/>
            <a:ext cx="5869450" cy="3258726"/>
          </a:xfrm>
          <a:prstGeom prst="rect">
            <a:avLst/>
          </a:prstGeom>
          <a:noFill/>
          <a:ln>
            <a:noFill/>
          </a:ln>
        </p:spPr>
      </p:pic>
      <p:sp>
        <p:nvSpPr>
          <p:cNvPr id="495" name="Google Shape;495;p75"/>
          <p:cNvSpPr txBox="1"/>
          <p:nvPr/>
        </p:nvSpPr>
        <p:spPr>
          <a:xfrm>
            <a:off x="3686775" y="3654775"/>
            <a:ext cx="4651500" cy="7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a:t>
            </a:r>
            <a:r>
              <a:rPr lang="en" sz="1200"/>
              <a:t>mages:</a:t>
            </a:r>
            <a:endParaRPr sz="1200"/>
          </a:p>
          <a:p>
            <a:pPr indent="0" lvl="0" marL="0" rtl="0" algn="l">
              <a:spcBef>
                <a:spcPts val="0"/>
              </a:spcBef>
              <a:spcAft>
                <a:spcPts val="0"/>
              </a:spcAft>
              <a:buNone/>
            </a:pPr>
            <a:r>
              <a:rPr lang="en" sz="1200"/>
              <a:t>By Angelsharum - Own work, CC BY-SA 3.0, </a:t>
            </a:r>
            <a:r>
              <a:rPr lang="en" sz="1200" u="sng">
                <a:solidFill>
                  <a:schemeClr val="hlink"/>
                </a:solidFill>
                <a:hlinkClick r:id="rId5"/>
              </a:rPr>
              <a:t>https://commons.wikimedia.org/w/index.php?curid=33132962</a:t>
            </a:r>
            <a:endParaRPr sz="1200"/>
          </a:p>
          <a:p>
            <a:pPr indent="0" lvl="0" marL="0" rtl="0" algn="l">
              <a:spcBef>
                <a:spcPts val="0"/>
              </a:spcBef>
              <a:spcAft>
                <a:spcPts val="0"/>
              </a:spcAft>
              <a:buNone/>
            </a:pPr>
            <a:r>
              <a:rPr lang="en" sz="1200"/>
              <a:t>By Tim Evanson - https://www.flickr.com/photos/23165290@N00/25432805376/, CC BY-SA 2.0, https://commons.wikimedia.org/w/index.php?curid=47293036</a:t>
            </a:r>
            <a:endParaRPr sz="12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76"/>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Electric storage heating systems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Heat storing materials such as concrete, ceramics, oil, water are heated up during off-peak periods such as night-time</a:t>
            </a:r>
            <a:endParaRPr sz="2400"/>
          </a:p>
          <a:p>
            <a:pPr indent="-381000" lvl="0" marL="457200" rtl="0" algn="l">
              <a:lnSpc>
                <a:spcPct val="115000"/>
              </a:lnSpc>
              <a:spcBef>
                <a:spcPts val="0"/>
              </a:spcBef>
              <a:spcAft>
                <a:spcPts val="0"/>
              </a:spcAft>
              <a:buSzPts val="2400"/>
              <a:buChar char="●"/>
            </a:pPr>
            <a:r>
              <a:rPr lang="en" sz="2400"/>
              <a:t>The heat is stored to be released during the following day</a:t>
            </a:r>
            <a:endParaRPr sz="2400"/>
          </a:p>
          <a:p>
            <a:pPr indent="-381000" lvl="0" marL="457200" rtl="0" algn="l">
              <a:lnSpc>
                <a:spcPct val="115000"/>
              </a:lnSpc>
              <a:spcBef>
                <a:spcPts val="0"/>
              </a:spcBef>
              <a:spcAft>
                <a:spcPts val="0"/>
              </a:spcAft>
              <a:buSzPts val="2400"/>
              <a:buChar char="●"/>
            </a:pPr>
            <a:r>
              <a:rPr lang="en" sz="2400"/>
              <a:t>The age of the appliances, the sophistication of its controls, the heat storage properties of the heat storing material all affect the efficiency of the heating system</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pic>
        <p:nvPicPr>
          <p:cNvPr id="505" name="Google Shape;505;p77"/>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506" name="Google Shape;506;p77"/>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Electric under-floor heating systems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Electric elements placed within the concrete floor slabs heat the floor during off-peak periods</a:t>
            </a:r>
            <a:endParaRPr sz="2400"/>
          </a:p>
          <a:p>
            <a:pPr indent="-381000" lvl="0" marL="457200" rtl="0" algn="l">
              <a:lnSpc>
                <a:spcPct val="115000"/>
              </a:lnSpc>
              <a:spcBef>
                <a:spcPts val="0"/>
              </a:spcBef>
              <a:spcAft>
                <a:spcPts val="0"/>
              </a:spcAft>
              <a:buSzPts val="2400"/>
              <a:buChar char="●"/>
            </a:pPr>
            <a:r>
              <a:rPr lang="en" sz="2400"/>
              <a:t>Heat is then released from the slab</a:t>
            </a:r>
            <a:endParaRPr sz="2400"/>
          </a:p>
          <a:p>
            <a:pPr indent="-381000" lvl="0" marL="457200" rtl="0" algn="l">
              <a:lnSpc>
                <a:spcPct val="115000"/>
              </a:lnSpc>
              <a:spcBef>
                <a:spcPts val="0"/>
              </a:spcBef>
              <a:spcAft>
                <a:spcPts val="0"/>
              </a:spcAft>
              <a:buSzPts val="2400"/>
              <a:buChar char="●"/>
            </a:pPr>
            <a:r>
              <a:rPr lang="en" sz="2400"/>
              <a:t>There is little control over the heating system</a:t>
            </a:r>
            <a:endParaRPr sz="2400"/>
          </a:p>
          <a:p>
            <a:pPr indent="-381000" lvl="0" marL="457200" rtl="0" algn="l">
              <a:lnSpc>
                <a:spcPct val="115000"/>
              </a:lnSpc>
              <a:spcBef>
                <a:spcPts val="0"/>
              </a:spcBef>
              <a:spcAft>
                <a:spcPts val="0"/>
              </a:spcAft>
              <a:buSzPts val="2400"/>
              <a:buChar char="●"/>
            </a:pPr>
            <a:r>
              <a:rPr lang="en" sz="2400"/>
              <a:t>Common in 1960s in high-rise buildings</a:t>
            </a:r>
            <a:endParaRPr sz="2400"/>
          </a:p>
          <a:p>
            <a:pPr indent="-381000" lvl="0" marL="457200" rtl="0" algn="l">
              <a:lnSpc>
                <a:spcPct val="115000"/>
              </a:lnSpc>
              <a:spcBef>
                <a:spcPts val="0"/>
              </a:spcBef>
              <a:spcAft>
                <a:spcPts val="0"/>
              </a:spcAft>
              <a:buSzPts val="2400"/>
              <a:buChar char="●"/>
            </a:pPr>
            <a:r>
              <a:rPr lang="en" sz="2400"/>
              <a:t>Best suited to modern, highly insulated properties where constant heat output is required</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78"/>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512" name="Google Shape;512;p78"/>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Portable individual heaters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Fuels include bottled gas, electricity, paraffin, heating oil</a:t>
            </a:r>
            <a:endParaRPr sz="2400"/>
          </a:p>
          <a:p>
            <a:pPr indent="-381000" lvl="0" marL="457200" rtl="0" algn="l">
              <a:lnSpc>
                <a:spcPct val="115000"/>
              </a:lnSpc>
              <a:spcBef>
                <a:spcPts val="0"/>
              </a:spcBef>
              <a:spcAft>
                <a:spcPts val="0"/>
              </a:spcAft>
              <a:buSzPts val="2400"/>
              <a:buChar char="●"/>
            </a:pPr>
            <a:r>
              <a:rPr lang="en" sz="2400"/>
              <a:t>Bottled gas and paraffin often banned by social housing providers through tenancy agreement</a:t>
            </a:r>
            <a:endParaRPr sz="2400"/>
          </a:p>
          <a:p>
            <a:pPr indent="-381000" lvl="0" marL="457200" rtl="0" algn="l">
              <a:lnSpc>
                <a:spcPct val="115000"/>
              </a:lnSpc>
              <a:spcBef>
                <a:spcPts val="0"/>
              </a:spcBef>
              <a:spcAft>
                <a:spcPts val="0"/>
              </a:spcAft>
              <a:buSzPts val="2400"/>
              <a:buChar char="●"/>
            </a:pPr>
            <a:r>
              <a:rPr lang="en" sz="2400"/>
              <a:t>Risk of trips and falls </a:t>
            </a:r>
            <a:endParaRPr sz="2400"/>
          </a:p>
          <a:p>
            <a:pPr indent="-381000" lvl="0" marL="457200" rtl="0" algn="l">
              <a:lnSpc>
                <a:spcPct val="115000"/>
              </a:lnSpc>
              <a:spcBef>
                <a:spcPts val="0"/>
              </a:spcBef>
              <a:spcAft>
                <a:spcPts val="0"/>
              </a:spcAft>
              <a:buSzPts val="2400"/>
              <a:buChar char="●"/>
            </a:pPr>
            <a:r>
              <a:rPr lang="en" sz="2400"/>
              <a:t>Carbon monoxide and condensation risks from bottled gas, paraffin, heating oil due to ventilation issues</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79"/>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518" name="Google Shape;518;p79"/>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Community/district heating systems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Combined heat and power – efficient way of producing electricity, heat and hot water – fuelled by gas or biomass</a:t>
            </a:r>
            <a:endParaRPr sz="2400"/>
          </a:p>
          <a:p>
            <a:pPr indent="-381000" lvl="0" marL="457200" rtl="0" algn="l">
              <a:lnSpc>
                <a:spcPct val="115000"/>
              </a:lnSpc>
              <a:spcBef>
                <a:spcPts val="0"/>
              </a:spcBef>
              <a:spcAft>
                <a:spcPts val="0"/>
              </a:spcAft>
              <a:buSzPts val="2400"/>
              <a:buChar char="●"/>
            </a:pPr>
            <a:r>
              <a:rPr lang="en" sz="2400"/>
              <a:t>Very widespread in many parts of Europe and beyond</a:t>
            </a:r>
            <a:endParaRPr sz="2400"/>
          </a:p>
          <a:p>
            <a:pPr indent="-381000" lvl="0" marL="457200" rtl="0" algn="l">
              <a:lnSpc>
                <a:spcPct val="115000"/>
              </a:lnSpc>
              <a:spcBef>
                <a:spcPts val="0"/>
              </a:spcBef>
              <a:spcAft>
                <a:spcPts val="0"/>
              </a:spcAft>
              <a:buSzPts val="2400"/>
              <a:buChar char="●"/>
            </a:pPr>
            <a:r>
              <a:rPr lang="en" sz="2400"/>
              <a:t>Quite rare in the UK, occasionally found in tower blocks and other high-density housing, more commonly found in hospitals, factories, universities</a:t>
            </a:r>
            <a:endParaRPr sz="2400"/>
          </a:p>
          <a:p>
            <a:pPr indent="-381000" lvl="0" marL="457200" rtl="0" algn="l">
              <a:lnSpc>
                <a:spcPct val="115000"/>
              </a:lnSpc>
              <a:spcBef>
                <a:spcPts val="0"/>
              </a:spcBef>
              <a:spcAft>
                <a:spcPts val="0"/>
              </a:spcAft>
              <a:buSzPts val="2400"/>
              <a:buChar char="●"/>
            </a:pPr>
            <a:r>
              <a:rPr lang="en" sz="2400"/>
              <a:t>Micro-CHP systems are now available</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0"/>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Air source and ground source heat pumps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Should only be used in a well insulated building</a:t>
            </a:r>
            <a:endParaRPr sz="2400"/>
          </a:p>
          <a:p>
            <a:pPr indent="-381000" lvl="0" marL="457200" rtl="0" algn="l">
              <a:lnSpc>
                <a:spcPct val="115000"/>
              </a:lnSpc>
              <a:spcBef>
                <a:spcPts val="0"/>
              </a:spcBef>
              <a:spcAft>
                <a:spcPts val="0"/>
              </a:spcAft>
              <a:buSzPts val="2400"/>
              <a:buChar char="●"/>
            </a:pPr>
            <a:r>
              <a:rPr lang="en" sz="2400"/>
              <a:t>People need to be shown how they work</a:t>
            </a:r>
            <a:endParaRPr sz="2400"/>
          </a:p>
          <a:p>
            <a:pPr indent="-381000" lvl="0" marL="457200" rtl="0" algn="l">
              <a:lnSpc>
                <a:spcPct val="115000"/>
              </a:lnSpc>
              <a:spcBef>
                <a:spcPts val="0"/>
              </a:spcBef>
              <a:spcAft>
                <a:spcPts val="0"/>
              </a:spcAft>
              <a:buSzPts val="2400"/>
              <a:buChar char="●"/>
            </a:pPr>
            <a:r>
              <a:rPr lang="en" sz="2400"/>
              <a:t>A secondary source of domestic hot water may be needed e.g. immersion heater, in which case people need to be shown how to control the immersion heater</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524" name="Google Shape;524;p80"/>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p81"/>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Heating appliance and system controls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Time switches and programmers</a:t>
            </a:r>
            <a:endParaRPr sz="2400"/>
          </a:p>
          <a:p>
            <a:pPr indent="-381000" lvl="0" marL="457200" rtl="0" algn="l">
              <a:lnSpc>
                <a:spcPct val="115000"/>
              </a:lnSpc>
              <a:spcBef>
                <a:spcPts val="0"/>
              </a:spcBef>
              <a:spcAft>
                <a:spcPts val="0"/>
              </a:spcAft>
              <a:buSzPts val="2400"/>
              <a:buChar char="●"/>
            </a:pPr>
            <a:r>
              <a:rPr lang="en" sz="2400"/>
              <a:t>Air temperature thermostats</a:t>
            </a:r>
            <a:endParaRPr sz="2400"/>
          </a:p>
          <a:p>
            <a:pPr indent="-381000" lvl="0" marL="457200" rtl="0" algn="l">
              <a:lnSpc>
                <a:spcPct val="115000"/>
              </a:lnSpc>
              <a:spcBef>
                <a:spcPts val="0"/>
              </a:spcBef>
              <a:spcAft>
                <a:spcPts val="0"/>
              </a:spcAft>
              <a:buSzPts val="2400"/>
              <a:buChar char="●"/>
            </a:pPr>
            <a:r>
              <a:rPr lang="en" sz="2400"/>
              <a:t>Thermostatic radiator valves</a:t>
            </a:r>
            <a:endParaRPr sz="2400"/>
          </a:p>
          <a:p>
            <a:pPr indent="-381000" lvl="0" marL="457200" rtl="0" algn="l">
              <a:lnSpc>
                <a:spcPct val="115000"/>
              </a:lnSpc>
              <a:spcBef>
                <a:spcPts val="0"/>
              </a:spcBef>
              <a:spcAft>
                <a:spcPts val="0"/>
              </a:spcAft>
              <a:buSzPts val="2400"/>
              <a:buChar char="●"/>
            </a:pPr>
            <a:r>
              <a:rPr lang="en" sz="2400"/>
              <a:t>Hot water cylinder thermostat</a:t>
            </a:r>
            <a:endParaRPr sz="2400"/>
          </a:p>
          <a:p>
            <a:pPr indent="-381000" lvl="0" marL="457200" rtl="0" algn="l">
              <a:lnSpc>
                <a:spcPct val="115000"/>
              </a:lnSpc>
              <a:spcBef>
                <a:spcPts val="0"/>
              </a:spcBef>
              <a:spcAft>
                <a:spcPts val="0"/>
              </a:spcAft>
              <a:buSzPts val="2400"/>
              <a:buChar char="●"/>
            </a:pPr>
            <a:r>
              <a:rPr lang="en" sz="2400"/>
              <a:t>Input/output charge controls (storage heaters)</a:t>
            </a:r>
            <a:endParaRPr sz="2400"/>
          </a:p>
          <a:p>
            <a:pPr indent="-381000" lvl="0" marL="457200" rtl="0" algn="l">
              <a:lnSpc>
                <a:spcPct val="115000"/>
              </a:lnSpc>
              <a:spcBef>
                <a:spcPts val="0"/>
              </a:spcBef>
              <a:spcAft>
                <a:spcPts val="0"/>
              </a:spcAft>
              <a:buSzPts val="2400"/>
              <a:buChar char="●"/>
            </a:pPr>
            <a:r>
              <a:rPr lang="en" sz="2400"/>
              <a:t>When did you last adjust yours?</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530" name="Google Shape;530;p81"/>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pic>
        <p:nvPicPr>
          <p:cNvPr descr="A persistently cold home causes misery, ill-health and social exclusion. Today, over 6 million households in the UK can't afford to keep adequately warm in winter, often as a result of poor insulation standards and inefficient heating in their homes. &#10;&#10;This is the third of four short films made by CSE as part of a project called 'Coping with cold'." id="98" name="Google Shape;98;p19" title="Spotting the signs of fuel poverty: home visits">
            <a:hlinkClick r:id="rId3"/>
          </p:cNvPr>
          <p:cNvPicPr preferRelativeResize="0"/>
          <p:nvPr/>
        </p:nvPicPr>
        <p:blipFill>
          <a:blip r:embed="rId4">
            <a:alphaModFix/>
          </a:blip>
          <a:stretch>
            <a:fillRect/>
          </a:stretch>
        </p:blipFill>
        <p:spPr>
          <a:xfrm>
            <a:off x="1647800" y="252150"/>
            <a:ext cx="6185600" cy="46392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82"/>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Timers, programmers and timer/programmers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Clock-based units that control when space and water heating system switches on and off</a:t>
            </a:r>
            <a:endParaRPr sz="2400"/>
          </a:p>
          <a:p>
            <a:pPr indent="-381000" lvl="0" marL="457200" rtl="0" algn="l">
              <a:lnSpc>
                <a:spcPct val="115000"/>
              </a:lnSpc>
              <a:spcBef>
                <a:spcPts val="0"/>
              </a:spcBef>
              <a:spcAft>
                <a:spcPts val="0"/>
              </a:spcAft>
              <a:buSzPts val="2400"/>
              <a:buChar char="●"/>
            </a:pPr>
            <a:r>
              <a:rPr lang="en" sz="2400"/>
              <a:t>Mechanical or digital</a:t>
            </a:r>
            <a:endParaRPr sz="2400"/>
          </a:p>
          <a:p>
            <a:pPr indent="-381000" lvl="0" marL="457200" rtl="0" algn="l">
              <a:lnSpc>
                <a:spcPct val="115000"/>
              </a:lnSpc>
              <a:spcBef>
                <a:spcPts val="0"/>
              </a:spcBef>
              <a:spcAft>
                <a:spcPts val="0"/>
              </a:spcAft>
              <a:buSzPts val="2400"/>
              <a:buChar char="●"/>
            </a:pPr>
            <a:r>
              <a:rPr lang="en" sz="2400"/>
              <a:t>On and Off periods, which may be repeated over a 24 hour or 7 day cycle</a:t>
            </a:r>
            <a:endParaRPr sz="2400"/>
          </a:p>
          <a:p>
            <a:pPr indent="-381000" lvl="0" marL="457200" rtl="0" algn="l">
              <a:lnSpc>
                <a:spcPct val="115000"/>
              </a:lnSpc>
              <a:spcBef>
                <a:spcPts val="0"/>
              </a:spcBef>
              <a:spcAft>
                <a:spcPts val="0"/>
              </a:spcAft>
              <a:buSzPts val="2400"/>
              <a:buChar char="●"/>
            </a:pPr>
            <a:r>
              <a:rPr lang="en" sz="2400"/>
              <a:t>Have 'override' or 'advance' options so system can be used outside of times that the system is programmed to operate</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pic>
        <p:nvPicPr>
          <p:cNvPr descr="Learn how to set your Danfoss programmer/timer so it turns your central heating on and off automatically when you want it to. See our webpage on central heating controls at www.cse.org.uk/central-heating-controls. Here's a link to the manual from Danfoss themselves. It’s essentially the same model as in our video but has hot water and heating rather than just heating: https://assets.danfoss.com/documents/DOC003886406803/DOC003886406803.pdf" id="540" name="Google Shape;540;p83" title="How to use a Danfoss digital central heating programmer">
            <a:hlinkClick r:id="rId3"/>
          </p:cNvPr>
          <p:cNvPicPr preferRelativeResize="0"/>
          <p:nvPr/>
        </p:nvPicPr>
        <p:blipFill>
          <a:blip r:embed="rId4">
            <a:alphaModFix/>
          </a:blip>
          <a:stretch>
            <a:fillRect/>
          </a:stretch>
        </p:blipFill>
        <p:spPr>
          <a:xfrm>
            <a:off x="1697075" y="111025"/>
            <a:ext cx="6274800" cy="4706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0"/>
                                        </p:tgtEl>
                                        <p:attrNameLst>
                                          <p:attrName>style.visibility</p:attrName>
                                        </p:attrNameLst>
                                      </p:cBhvr>
                                      <p:to>
                                        <p:strVal val="visible"/>
                                      </p:to>
                                    </p:set>
                                    <p:animEffect filter="fade" transition="in">
                                      <p:cBhvr>
                                        <p:cTn dur="1000"/>
                                        <p:tgtEl>
                                          <p:spTgt spid="5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4" name="Shape 544"/>
        <p:cNvGrpSpPr/>
        <p:nvPr/>
      </p:nvGrpSpPr>
      <p:grpSpPr>
        <a:xfrm>
          <a:off x="0" y="0"/>
          <a:ext cx="0" cy="0"/>
          <a:chOff x="0" y="0"/>
          <a:chExt cx="0" cy="0"/>
        </a:xfrm>
      </p:grpSpPr>
      <p:sp>
        <p:nvSpPr>
          <p:cNvPr id="545" name="Google Shape;545;p8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Helping people in fuel poverty</a:t>
            </a:r>
            <a:endParaRPr/>
          </a:p>
        </p:txBody>
      </p:sp>
      <p:sp>
        <p:nvSpPr>
          <p:cNvPr id="546" name="Google Shape;546;p8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 community workers and volunteers</a:t>
            </a:r>
            <a:endParaRPr/>
          </a:p>
        </p:txBody>
      </p:sp>
      <p:pic>
        <p:nvPicPr>
          <p:cNvPr id="547" name="Google Shape;547;p84"/>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51" name="Shape 551"/>
        <p:cNvGrpSpPr/>
        <p:nvPr/>
      </p:nvGrpSpPr>
      <p:grpSpPr>
        <a:xfrm>
          <a:off x="0" y="0"/>
          <a:ext cx="0" cy="0"/>
          <a:chOff x="0" y="0"/>
          <a:chExt cx="0" cy="0"/>
        </a:xfrm>
      </p:grpSpPr>
      <p:sp>
        <p:nvSpPr>
          <p:cNvPr id="552" name="Google Shape;552;p85"/>
          <p:cNvSpPr txBox="1"/>
          <p:nvPr>
            <p:ph idx="1" type="subTitle"/>
          </p:nvPr>
        </p:nvSpPr>
        <p:spPr>
          <a:xfrm>
            <a:off x="311700" y="4240550"/>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www.emergencyheating.org.uk</a:t>
            </a:r>
            <a:endParaRPr/>
          </a:p>
        </p:txBody>
      </p:sp>
      <p:pic>
        <p:nvPicPr>
          <p:cNvPr id="553" name="Google Shape;553;p85"/>
          <p:cNvPicPr preferRelativeResize="0"/>
          <p:nvPr/>
        </p:nvPicPr>
        <p:blipFill>
          <a:blip r:embed="rId3">
            <a:alphaModFix/>
          </a:blip>
          <a:stretch>
            <a:fillRect/>
          </a:stretch>
        </p:blipFill>
        <p:spPr>
          <a:xfrm>
            <a:off x="152400" y="152400"/>
            <a:ext cx="8839199" cy="3757278"/>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p86"/>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Air temperature thermostats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Also known as room thermostats</a:t>
            </a:r>
            <a:endParaRPr sz="2400"/>
          </a:p>
          <a:p>
            <a:pPr indent="-381000" lvl="0" marL="457200" rtl="0" algn="l">
              <a:lnSpc>
                <a:spcPct val="115000"/>
              </a:lnSpc>
              <a:spcBef>
                <a:spcPts val="0"/>
              </a:spcBef>
              <a:spcAft>
                <a:spcPts val="0"/>
              </a:spcAft>
              <a:buSzPts val="2400"/>
              <a:buChar char="●"/>
            </a:pPr>
            <a:r>
              <a:rPr lang="en" sz="2400"/>
              <a:t>Sense and react to room air temperature </a:t>
            </a:r>
            <a:endParaRPr sz="2400"/>
          </a:p>
          <a:p>
            <a:pPr indent="-381000" lvl="0" marL="457200" rtl="0" algn="l">
              <a:lnSpc>
                <a:spcPct val="115000"/>
              </a:lnSpc>
              <a:spcBef>
                <a:spcPts val="0"/>
              </a:spcBef>
              <a:spcAft>
                <a:spcPts val="0"/>
              </a:spcAft>
              <a:buSzPts val="2400"/>
              <a:buChar char="●"/>
            </a:pPr>
            <a:r>
              <a:rPr lang="en" sz="2400"/>
              <a:t>Regulate the heat output from the appliance or system to maintain the desired temperature setting</a:t>
            </a:r>
            <a:endParaRPr sz="2400"/>
          </a:p>
          <a:p>
            <a:pPr indent="-381000" lvl="0" marL="457200" rtl="0" algn="l">
              <a:lnSpc>
                <a:spcPct val="115000"/>
              </a:lnSpc>
              <a:spcBef>
                <a:spcPts val="0"/>
              </a:spcBef>
              <a:spcAft>
                <a:spcPts val="0"/>
              </a:spcAft>
              <a:buSzPts val="2400"/>
              <a:buChar char="●"/>
            </a:pPr>
            <a:r>
              <a:rPr lang="en" sz="2400"/>
              <a:t>Location of air temperature thermostat is an important part of the design of a heating system – regularly heated area with free circulation, not exposed to draughts, away from internal heat sources and direct sunlight, accessible</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87"/>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564" name="Google Shape;564;p87"/>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Thermostatic Radiator Valves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Fitted to radiators on wet central heating systems</a:t>
            </a:r>
            <a:endParaRPr sz="2400"/>
          </a:p>
          <a:p>
            <a:pPr indent="-381000" lvl="0" marL="457200" rtl="0" algn="l">
              <a:lnSpc>
                <a:spcPct val="115000"/>
              </a:lnSpc>
              <a:spcBef>
                <a:spcPts val="0"/>
              </a:spcBef>
              <a:spcAft>
                <a:spcPts val="0"/>
              </a:spcAft>
              <a:buSzPts val="2400"/>
              <a:buChar char="●"/>
            </a:pPr>
            <a:r>
              <a:rPr lang="en" sz="2400"/>
              <a:t>React to room temperature and adjust heat output from radiator</a:t>
            </a:r>
            <a:endParaRPr sz="2400"/>
          </a:p>
          <a:p>
            <a:pPr indent="-381000" lvl="0" marL="457200" rtl="0" algn="l">
              <a:lnSpc>
                <a:spcPct val="115000"/>
              </a:lnSpc>
              <a:spcBef>
                <a:spcPts val="0"/>
              </a:spcBef>
              <a:spcAft>
                <a:spcPts val="0"/>
              </a:spcAft>
              <a:buSzPts val="2400"/>
              <a:buChar char="●"/>
            </a:pPr>
            <a:r>
              <a:rPr lang="en" sz="2400"/>
              <a:t>TRVs can be adjusted to desired setting</a:t>
            </a:r>
            <a:endParaRPr sz="2400"/>
          </a:p>
          <a:p>
            <a:pPr indent="-381000" lvl="0" marL="457200" rtl="0" algn="l">
              <a:lnSpc>
                <a:spcPct val="115000"/>
              </a:lnSpc>
              <a:spcBef>
                <a:spcPts val="0"/>
              </a:spcBef>
              <a:spcAft>
                <a:spcPts val="0"/>
              </a:spcAft>
              <a:buSzPts val="2400"/>
              <a:buChar char="●"/>
            </a:pPr>
            <a:r>
              <a:rPr lang="en" sz="2400"/>
              <a:t>Within overall limits of main controls (programmer and air temperature thermostat), TRVs allow different rooms to be controlled to different temperatures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sp>
        <p:nvSpPr>
          <p:cNvPr id="569" name="Google Shape;569;p88"/>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 heating controls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Include the functions of a timer/programmer; room thermostat; thermostatic radiator valves</a:t>
            </a:r>
            <a:endParaRPr sz="2400"/>
          </a:p>
          <a:p>
            <a:pPr indent="-381000" lvl="0" marL="457200" rtl="0" algn="l">
              <a:lnSpc>
                <a:spcPct val="115000"/>
              </a:lnSpc>
              <a:spcBef>
                <a:spcPts val="0"/>
              </a:spcBef>
              <a:spcAft>
                <a:spcPts val="0"/>
              </a:spcAft>
              <a:buSzPts val="2400"/>
              <a:buChar char="●"/>
            </a:pPr>
            <a:r>
              <a:rPr lang="en" sz="2400"/>
              <a:t>Can be controlled from a smart phone</a:t>
            </a:r>
            <a:endParaRPr sz="2400"/>
          </a:p>
          <a:p>
            <a:pPr indent="-381000" lvl="0" marL="457200" rtl="0" algn="l">
              <a:lnSpc>
                <a:spcPct val="115000"/>
              </a:lnSpc>
              <a:spcBef>
                <a:spcPts val="0"/>
              </a:spcBef>
              <a:spcAft>
                <a:spcPts val="0"/>
              </a:spcAft>
              <a:buSzPts val="2400"/>
              <a:buChar char="●"/>
            </a:pPr>
            <a:r>
              <a:rPr lang="en" sz="2400"/>
              <a:t>Some types use artificial intelligence to get to know your lifestyle and predict when to heat the home</a:t>
            </a:r>
            <a:endParaRPr sz="2400"/>
          </a:p>
          <a:p>
            <a:pPr indent="-381000" lvl="0" marL="457200" rtl="0" algn="l">
              <a:lnSpc>
                <a:spcPct val="115000"/>
              </a:lnSpc>
              <a:spcBef>
                <a:spcPts val="0"/>
              </a:spcBef>
              <a:spcAft>
                <a:spcPts val="0"/>
              </a:spcAft>
              <a:buSzPts val="2400"/>
              <a:buChar char="●"/>
            </a:pPr>
            <a:r>
              <a:rPr lang="en" sz="2400"/>
              <a:t>Manual override</a:t>
            </a:r>
            <a:endParaRPr sz="2400"/>
          </a:p>
          <a:p>
            <a:pPr indent="-381000" lvl="0" marL="457200" rtl="0" algn="l">
              <a:lnSpc>
                <a:spcPct val="115000"/>
              </a:lnSpc>
              <a:spcBef>
                <a:spcPts val="0"/>
              </a:spcBef>
              <a:spcAft>
                <a:spcPts val="0"/>
              </a:spcAft>
              <a:buSzPts val="2400"/>
              <a:buChar char="●"/>
            </a:pPr>
            <a:r>
              <a:rPr lang="en" sz="2400"/>
              <a:t>Cost is coming down</a:t>
            </a:r>
            <a:r>
              <a:rPr lang="en" sz="2400"/>
              <a:t>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570" name="Google Shape;570;p88"/>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89"/>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Hot water cylinder temperature control thermostat</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Control temperature of water in hot water tank</a:t>
            </a:r>
            <a:endParaRPr sz="2400"/>
          </a:p>
          <a:p>
            <a:pPr indent="-381000" lvl="0" marL="457200" rtl="0" algn="l">
              <a:lnSpc>
                <a:spcPct val="115000"/>
              </a:lnSpc>
              <a:spcBef>
                <a:spcPts val="0"/>
              </a:spcBef>
              <a:spcAft>
                <a:spcPts val="0"/>
              </a:spcAft>
              <a:buSzPts val="2400"/>
              <a:buChar char="●"/>
            </a:pPr>
            <a:r>
              <a:rPr lang="en" sz="2400"/>
              <a:t>Can be adjusted manually</a:t>
            </a:r>
            <a:endParaRPr sz="2400"/>
          </a:p>
          <a:p>
            <a:pPr indent="-381000" lvl="0" marL="457200" rtl="0" algn="l">
              <a:lnSpc>
                <a:spcPct val="115000"/>
              </a:lnSpc>
              <a:spcBef>
                <a:spcPts val="0"/>
              </a:spcBef>
              <a:spcAft>
                <a:spcPts val="0"/>
              </a:spcAft>
              <a:buSzPts val="2400"/>
              <a:buChar char="●"/>
            </a:pPr>
            <a:r>
              <a:rPr lang="en" sz="2400"/>
              <a:t>Mechanical or electronic</a:t>
            </a:r>
            <a:endParaRPr sz="2400"/>
          </a:p>
          <a:p>
            <a:pPr indent="-381000" lvl="0" marL="457200" rtl="0" algn="l">
              <a:lnSpc>
                <a:spcPct val="115000"/>
              </a:lnSpc>
              <a:spcBef>
                <a:spcPts val="0"/>
              </a:spcBef>
              <a:spcAft>
                <a:spcPts val="0"/>
              </a:spcAft>
              <a:buSzPts val="2400"/>
              <a:buChar char="●"/>
            </a:pPr>
            <a:r>
              <a:rPr lang="en" sz="2400"/>
              <a:t>See manufacturer’s instructions for recommended temperature for storing hot water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576" name="Google Shape;576;p89"/>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80" name="Shape 580"/>
        <p:cNvGrpSpPr/>
        <p:nvPr/>
      </p:nvGrpSpPr>
      <p:grpSpPr>
        <a:xfrm>
          <a:off x="0" y="0"/>
          <a:ext cx="0" cy="0"/>
          <a:chOff x="0" y="0"/>
          <a:chExt cx="0" cy="0"/>
        </a:xfrm>
      </p:grpSpPr>
      <p:sp>
        <p:nvSpPr>
          <p:cNvPr id="581" name="Google Shape;581;p90"/>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case study</a:t>
            </a:r>
            <a:endParaRPr/>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582" name="Google Shape;582;p90"/>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6" name="Shape 586"/>
        <p:cNvGrpSpPr/>
        <p:nvPr/>
      </p:nvGrpSpPr>
      <p:grpSpPr>
        <a:xfrm>
          <a:off x="0" y="0"/>
          <a:ext cx="0" cy="0"/>
          <a:chOff x="0" y="0"/>
          <a:chExt cx="0" cy="0"/>
        </a:xfrm>
      </p:grpSpPr>
      <p:sp>
        <p:nvSpPr>
          <p:cNvPr id="587" name="Google Shape;587;p91"/>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Night storage heaters - input/output charge controls</a:t>
            </a:r>
            <a:endParaRPr/>
          </a:p>
          <a:p>
            <a:pPr indent="0" lvl="0" marL="0" rtl="0" algn="l">
              <a:spcBef>
                <a:spcPts val="0"/>
              </a:spcBef>
              <a:spcAft>
                <a:spcPts val="0"/>
              </a:spcAft>
              <a:buNone/>
            </a:pPr>
            <a:r>
              <a:t/>
            </a:r>
            <a:endParaRPr/>
          </a:p>
          <a:p>
            <a:pPr indent="-381000" lvl="0" marL="457200" rtl="0" algn="l">
              <a:lnSpc>
                <a:spcPct val="115000"/>
              </a:lnSpc>
              <a:spcBef>
                <a:spcPts val="1200"/>
              </a:spcBef>
              <a:spcAft>
                <a:spcPts val="0"/>
              </a:spcAft>
              <a:buSzPts val="2400"/>
              <a:buChar char="●"/>
            </a:pPr>
            <a:r>
              <a:rPr lang="en" sz="2400"/>
              <a:t>Input charge controls allow the householder to adjust the off-peak electricity input rate, after considering how much heat they will need the following day</a:t>
            </a:r>
            <a:endParaRPr sz="2400"/>
          </a:p>
          <a:p>
            <a:pPr indent="-381000" lvl="0" marL="457200" rtl="0" algn="l">
              <a:lnSpc>
                <a:spcPct val="115000"/>
              </a:lnSpc>
              <a:spcBef>
                <a:spcPts val="0"/>
              </a:spcBef>
              <a:spcAft>
                <a:spcPts val="0"/>
              </a:spcAft>
              <a:buSzPts val="2400"/>
              <a:buChar char="●"/>
            </a:pPr>
            <a:r>
              <a:rPr lang="en" sz="2400"/>
              <a:t>Some heaters have temperature sensors that automatically adjust the input rate in response to outside temperatures</a:t>
            </a:r>
            <a:endParaRPr sz="2400"/>
          </a:p>
          <a:p>
            <a:pPr indent="-381000" lvl="0" marL="457200" rtl="0" algn="l">
              <a:lnSpc>
                <a:spcPct val="115000"/>
              </a:lnSpc>
              <a:spcBef>
                <a:spcPts val="0"/>
              </a:spcBef>
              <a:spcAft>
                <a:spcPts val="0"/>
              </a:spcAft>
              <a:buSzPts val="2400"/>
              <a:buChar char="●"/>
            </a:pPr>
            <a:r>
              <a:rPr lang="en" sz="2400"/>
              <a:t>Output controls regulate the heat output from the appliance</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excess winter deaths in Birmingham?</a:t>
            </a:r>
            <a:r>
              <a:rPr lang="en"/>
              <a:t> </a:t>
            </a:r>
            <a:endParaRPr/>
          </a:p>
        </p:txBody>
      </p:sp>
      <p:pic>
        <p:nvPicPr>
          <p:cNvPr id="104" name="Google Shape;104;p20"/>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pic>
        <p:nvPicPr>
          <p:cNvPr descr="Night storage heaters are tricky to use. To make the most of them, you have to know how to set them and what those two dials ('input' and 'output') do. This video shows you.  Like the video? Then please subscribe to our channel ..." id="592" name="Google Shape;592;p92" title="Using your night storage heater">
            <a:hlinkClick r:id="rId3"/>
          </p:cNvPr>
          <p:cNvPicPr preferRelativeResize="0"/>
          <p:nvPr/>
        </p:nvPicPr>
        <p:blipFill>
          <a:blip r:embed="rId4">
            <a:alphaModFix/>
          </a:blip>
          <a:stretch>
            <a:fillRect/>
          </a:stretch>
        </p:blipFill>
        <p:spPr>
          <a:xfrm>
            <a:off x="1586775" y="141125"/>
            <a:ext cx="6481675" cy="486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2"/>
                                        </p:tgtEl>
                                        <p:attrNameLst>
                                          <p:attrName>style.visibility</p:attrName>
                                        </p:attrNameLst>
                                      </p:cBhvr>
                                      <p:to>
                                        <p:strVal val="visible"/>
                                      </p:to>
                                    </p:set>
                                    <p:animEffect filter="fade" transition="in">
                                      <p:cBhvr>
                                        <p:cTn dur="1000"/>
                                        <p:tgtEl>
                                          <p:spTgt spid="5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9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Heating controls case study - Diane</a:t>
            </a:r>
            <a:endParaRPr/>
          </a:p>
        </p:txBody>
      </p:sp>
      <p:sp>
        <p:nvSpPr>
          <p:cNvPr id="598" name="Google Shape;598;p93"/>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9250" lvl="0" marL="457200" rtl="0" algn="l">
              <a:spcBef>
                <a:spcPts val="0"/>
              </a:spcBef>
              <a:spcAft>
                <a:spcPts val="0"/>
              </a:spcAft>
              <a:buSzPts val="1900"/>
              <a:buChar char="●"/>
            </a:pPr>
            <a:r>
              <a:rPr lang="en" sz="1900"/>
              <a:t>Diane is a community worker on an estate where most people have night storage heaters and complained about being cold </a:t>
            </a:r>
            <a:endParaRPr sz="1900"/>
          </a:p>
          <a:p>
            <a:pPr indent="-349250" lvl="0" marL="457200" rtl="0" algn="l">
              <a:spcBef>
                <a:spcPts val="0"/>
              </a:spcBef>
              <a:spcAft>
                <a:spcPts val="0"/>
              </a:spcAft>
              <a:buSzPts val="1900"/>
              <a:buChar char="●"/>
            </a:pPr>
            <a:r>
              <a:rPr lang="en" sz="1900"/>
              <a:t>Diane learned about the correct use of storage heater charge and discharge controls</a:t>
            </a:r>
            <a:endParaRPr sz="1900"/>
          </a:p>
          <a:p>
            <a:pPr indent="-349250" lvl="0" marL="457200" rtl="0" algn="l">
              <a:spcBef>
                <a:spcPts val="0"/>
              </a:spcBef>
              <a:spcAft>
                <a:spcPts val="0"/>
              </a:spcAft>
              <a:buSzPts val="1900"/>
              <a:buChar char="●"/>
            </a:pPr>
            <a:r>
              <a:rPr lang="en" sz="1900"/>
              <a:t>She posted on the neighbourhood Facebook group</a:t>
            </a:r>
            <a:endParaRPr sz="1900"/>
          </a:p>
          <a:p>
            <a:pPr indent="-349250" lvl="0" marL="457200" rtl="0" algn="l">
              <a:spcBef>
                <a:spcPts val="0"/>
              </a:spcBef>
              <a:spcAft>
                <a:spcPts val="0"/>
              </a:spcAft>
              <a:buSzPts val="1900"/>
              <a:buChar char="●"/>
            </a:pPr>
            <a:r>
              <a:rPr lang="en" sz="1900"/>
              <a:t>Dozens of people followed this advice, and posted that their homes were warm for the first time they could remember</a:t>
            </a:r>
            <a:endParaRPr sz="19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94"/>
          <p:cNvPicPr preferRelativeResize="0"/>
          <p:nvPr/>
        </p:nvPicPr>
        <p:blipFill>
          <a:blip r:embed="rId3">
            <a:alphaModFix/>
          </a:blip>
          <a:stretch>
            <a:fillRect/>
          </a:stretch>
        </p:blipFill>
        <p:spPr>
          <a:xfrm>
            <a:off x="0" y="-977573"/>
            <a:ext cx="9144004" cy="6121074"/>
          </a:xfrm>
          <a:prstGeom prst="rect">
            <a:avLst/>
          </a:prstGeom>
          <a:noFill/>
          <a:ln>
            <a:noFill/>
          </a:ln>
        </p:spPr>
      </p:pic>
      <p:sp>
        <p:nvSpPr>
          <p:cNvPr id="604" name="Google Shape;604;p94"/>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Quiz - where in the world would you find these heating controls?</a:t>
            </a:r>
            <a:endParaRPr/>
          </a:p>
          <a:p>
            <a:pPr indent="0" lvl="0" marL="0" rtl="0" algn="l">
              <a:spcBef>
                <a:spcPts val="0"/>
              </a:spcBef>
              <a:spcAft>
                <a:spcPts val="0"/>
              </a:spcAft>
              <a:buNone/>
            </a:pPr>
            <a:r>
              <a:t/>
            </a:r>
            <a:endParaRPr/>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8" name="Shape 608"/>
        <p:cNvGrpSpPr/>
        <p:nvPr/>
      </p:nvGrpSpPr>
      <p:grpSpPr>
        <a:xfrm>
          <a:off x="0" y="0"/>
          <a:ext cx="0" cy="0"/>
          <a:chOff x="0" y="0"/>
          <a:chExt cx="0" cy="0"/>
        </a:xfrm>
      </p:grpSpPr>
      <p:pic>
        <p:nvPicPr>
          <p:cNvPr id="609" name="Google Shape;609;p95"/>
          <p:cNvPicPr preferRelativeResize="0"/>
          <p:nvPr/>
        </p:nvPicPr>
        <p:blipFill>
          <a:blip r:embed="rId3">
            <a:alphaModFix/>
          </a:blip>
          <a:stretch>
            <a:fillRect/>
          </a:stretch>
        </p:blipFill>
        <p:spPr>
          <a:xfrm>
            <a:off x="1196450" y="0"/>
            <a:ext cx="5852165" cy="5143500"/>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descr="A Somali-language energy advice video. Find out why damp and mould can form inside your house, and how to stop it by making some simple changes." id="614" name="Google Shape;614;p96" title="How to avoid damp and mould">
            <a:hlinkClick r:id="rId3"/>
          </p:cNvPr>
          <p:cNvPicPr preferRelativeResize="0"/>
          <p:nvPr/>
        </p:nvPicPr>
        <p:blipFill>
          <a:blip r:embed="rId4">
            <a:alphaModFix/>
          </a:blip>
          <a:stretch>
            <a:fillRect/>
          </a:stretch>
        </p:blipFill>
        <p:spPr>
          <a:xfrm>
            <a:off x="1048875" y="83450"/>
            <a:ext cx="6481675" cy="48612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8" name="Shape 618"/>
        <p:cNvGrpSpPr/>
        <p:nvPr/>
      </p:nvGrpSpPr>
      <p:grpSpPr>
        <a:xfrm>
          <a:off x="0" y="0"/>
          <a:ext cx="0" cy="0"/>
          <a:chOff x="0" y="0"/>
          <a:chExt cx="0" cy="0"/>
        </a:xfrm>
      </p:grpSpPr>
      <p:sp>
        <p:nvSpPr>
          <p:cNvPr id="619" name="Google Shape;619;p9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Other forms of damp</a:t>
            </a:r>
            <a:endParaRPr/>
          </a:p>
        </p:txBody>
      </p:sp>
      <p:sp>
        <p:nvSpPr>
          <p:cNvPr id="620" name="Google Shape;620;p9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Rising damp - caused by rising groundwater </a:t>
            </a:r>
            <a:endParaRPr/>
          </a:p>
          <a:p>
            <a:pPr indent="-342900" lvl="0" marL="457200" rtl="0" algn="l">
              <a:spcBef>
                <a:spcPts val="0"/>
              </a:spcBef>
              <a:spcAft>
                <a:spcPts val="0"/>
              </a:spcAft>
              <a:buSzPts val="1800"/>
              <a:buChar char="-"/>
            </a:pPr>
            <a:r>
              <a:rPr lang="en"/>
              <a:t>Penetrating damp - infiltration by water from outside the home </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98"/>
          <p:cNvPicPr preferRelativeResize="0"/>
          <p:nvPr/>
        </p:nvPicPr>
        <p:blipFill>
          <a:blip r:embed="rId3">
            <a:alphaModFix/>
          </a:blip>
          <a:stretch>
            <a:fillRect/>
          </a:stretch>
        </p:blipFill>
        <p:spPr>
          <a:xfrm>
            <a:off x="1604100" y="52275"/>
            <a:ext cx="6568050" cy="4926050"/>
          </a:xfrm>
          <a:prstGeom prst="rect">
            <a:avLst/>
          </a:prstGeom>
          <a:noFill/>
          <a:ln>
            <a:noFill/>
          </a:ln>
        </p:spPr>
      </p:pic>
      <p:sp>
        <p:nvSpPr>
          <p:cNvPr id="626" name="Google Shape;626;p98"/>
          <p:cNvSpPr txBox="1"/>
          <p:nvPr>
            <p:ph idx="1" type="body"/>
          </p:nvPr>
        </p:nvSpPr>
        <p:spPr>
          <a:xfrm>
            <a:off x="1673800" y="4044300"/>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FFFFFF"/>
                </a:solidFill>
              </a:rPr>
              <a:t>Insulation is for walls, roofs and floors; not for radiators</a:t>
            </a:r>
            <a:endParaRPr>
              <a:solidFill>
                <a:srgbClr val="FFFFFF"/>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9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Condensation and damp case study - Carla</a:t>
            </a:r>
            <a:endParaRPr/>
          </a:p>
        </p:txBody>
      </p:sp>
      <p:sp>
        <p:nvSpPr>
          <p:cNvPr id="632" name="Google Shape;632;p99"/>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Carla</a:t>
            </a:r>
            <a:r>
              <a:rPr lang="en"/>
              <a:t> had a problem with condensation and damp in bedrooms and bathrooms - 3 bed semi with one adult and one child</a:t>
            </a:r>
            <a:endParaRPr/>
          </a:p>
          <a:p>
            <a:pPr indent="-342900" lvl="0" marL="457200" rtl="0" algn="l">
              <a:spcBef>
                <a:spcPts val="0"/>
              </a:spcBef>
              <a:spcAft>
                <a:spcPts val="0"/>
              </a:spcAft>
              <a:buSzPts val="1800"/>
              <a:buChar char="●"/>
            </a:pPr>
            <a:r>
              <a:rPr lang="en"/>
              <a:t>Heating regime - central heating was on for two hours, then off for two hours</a:t>
            </a:r>
            <a:endParaRPr/>
          </a:p>
          <a:p>
            <a:pPr indent="-342900" lvl="0" marL="457200" rtl="0" algn="l">
              <a:spcBef>
                <a:spcPts val="0"/>
              </a:spcBef>
              <a:spcAft>
                <a:spcPts val="0"/>
              </a:spcAft>
              <a:buSzPts val="1800"/>
              <a:buChar char="●"/>
            </a:pPr>
            <a:r>
              <a:rPr lang="en"/>
              <a:t>Carla mentioned this to her neighbour, Lilith</a:t>
            </a:r>
            <a:endParaRPr/>
          </a:p>
          <a:p>
            <a:pPr indent="-342900" lvl="0" marL="457200" rtl="0" algn="l">
              <a:spcBef>
                <a:spcPts val="0"/>
              </a:spcBef>
              <a:spcAft>
                <a:spcPts val="0"/>
              </a:spcAft>
              <a:buSzPts val="1800"/>
              <a:buChar char="●"/>
            </a:pPr>
            <a:r>
              <a:rPr lang="en"/>
              <a:t>Lilith “I used to have that problem.  Then someone advised me to have a low background heat instead of short bursts of on/off heat.  Now I don’t have the problem of condensation and damp any more”.</a:t>
            </a:r>
            <a:endParaRPr/>
          </a:p>
          <a:p>
            <a:pPr indent="-342900" lvl="0" marL="457200" rtl="0" algn="l">
              <a:spcBef>
                <a:spcPts val="0"/>
              </a:spcBef>
              <a:spcAft>
                <a:spcPts val="0"/>
              </a:spcAft>
              <a:buSzPts val="1800"/>
              <a:buChar char="●"/>
            </a:pPr>
            <a:r>
              <a:rPr lang="en"/>
              <a:t>Carla adjusted her heating to a low background heat - 18 degrees during the day, 16.5 degrees at night</a:t>
            </a:r>
            <a:endParaRPr/>
          </a:p>
          <a:p>
            <a:pPr indent="-342900" lvl="0" marL="457200" rtl="0" algn="l">
              <a:spcBef>
                <a:spcPts val="0"/>
              </a:spcBef>
              <a:spcAft>
                <a:spcPts val="0"/>
              </a:spcAft>
              <a:buSzPts val="1800"/>
              <a:buChar char="●"/>
            </a:pPr>
            <a:r>
              <a:rPr lang="en"/>
              <a:t>Carla now reports much less condensation and damp</a:t>
            </a:r>
            <a:endParaRPr/>
          </a:p>
          <a:p>
            <a:pPr indent="-342900" lvl="0" marL="457200" rtl="0" algn="l">
              <a:spcBef>
                <a:spcPts val="0"/>
              </a:spcBef>
              <a:spcAft>
                <a:spcPts val="0"/>
              </a:spcAft>
              <a:buSzPts val="1800"/>
              <a:buChar char="●"/>
            </a:pPr>
            <a:r>
              <a:rPr lang="en"/>
              <a:t>Carla is also planning to increase the ventilation in the home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100"/>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Choosing a tariff and supplier</a:t>
            </a:r>
            <a:endParaRPr/>
          </a:p>
          <a:p>
            <a:pPr indent="0" lvl="0" marL="0" rtl="0" algn="l">
              <a:spcBef>
                <a:spcPts val="0"/>
              </a:spcBef>
              <a:spcAft>
                <a:spcPts val="0"/>
              </a:spcAft>
              <a:buNone/>
            </a:pPr>
            <a:r>
              <a:t/>
            </a:r>
            <a:endParaRPr/>
          </a:p>
          <a:p>
            <a:pPr indent="-361950" lvl="0" marL="457200" rtl="0" algn="l">
              <a:spcBef>
                <a:spcPts val="0"/>
              </a:spcBef>
              <a:spcAft>
                <a:spcPts val="0"/>
              </a:spcAft>
              <a:buSzPts val="2100"/>
              <a:buChar char="-"/>
            </a:pPr>
            <a:r>
              <a:rPr lang="en" sz="2100"/>
              <a:t>When did you last check if you were on the best available energy tariff?</a:t>
            </a:r>
            <a:endParaRPr sz="2100"/>
          </a:p>
          <a:p>
            <a:pPr indent="-361950" lvl="0" marL="457200" rtl="0" algn="l">
              <a:spcBef>
                <a:spcPts val="0"/>
              </a:spcBef>
              <a:spcAft>
                <a:spcPts val="0"/>
              </a:spcAft>
              <a:buSzPts val="2100"/>
              <a:buChar char="-"/>
            </a:pPr>
            <a:r>
              <a:rPr lang="en" sz="2100"/>
              <a:t>Can your existing supplier offer you a better deal?</a:t>
            </a:r>
            <a:endParaRPr sz="2100"/>
          </a:p>
          <a:p>
            <a:pPr indent="-361950" lvl="0" marL="457200" rtl="0" algn="l">
              <a:spcBef>
                <a:spcPts val="0"/>
              </a:spcBef>
              <a:spcAft>
                <a:spcPts val="0"/>
              </a:spcAft>
              <a:buSzPts val="2100"/>
              <a:buChar char="-"/>
            </a:pPr>
            <a:r>
              <a:rPr lang="en" sz="2100"/>
              <a:t>Can a price comparison site offer you a better deal?</a:t>
            </a:r>
            <a:endParaRPr sz="2100"/>
          </a:p>
          <a:p>
            <a:pPr indent="0" lvl="0" marL="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638" name="Google Shape;638;p100"/>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p101"/>
          <p:cNvPicPr preferRelativeResize="0"/>
          <p:nvPr/>
        </p:nvPicPr>
        <p:blipFill>
          <a:blip r:embed="rId3">
            <a:alphaModFix/>
          </a:blip>
          <a:stretch>
            <a:fillRect/>
          </a:stretch>
        </p:blipFill>
        <p:spPr>
          <a:xfrm>
            <a:off x="1016288" y="152400"/>
            <a:ext cx="7111423"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many excess winter deaths in Birmingham? </a:t>
            </a:r>
            <a:endParaRPr/>
          </a:p>
        </p:txBody>
      </p:sp>
      <p:pic>
        <p:nvPicPr>
          <p:cNvPr id="110" name="Google Shape;110;p21"/>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111" name="Google Shape;111;p21"/>
          <p:cNvSpPr txBox="1"/>
          <p:nvPr/>
        </p:nvSpPr>
        <p:spPr>
          <a:xfrm>
            <a:off x="614775" y="1495925"/>
            <a:ext cx="7550400" cy="3000000"/>
          </a:xfrm>
          <a:prstGeom prst="rect">
            <a:avLst/>
          </a:prstGeom>
          <a:noFill/>
          <a:ln>
            <a:noFill/>
          </a:ln>
        </p:spPr>
        <p:txBody>
          <a:bodyPr anchorCtr="0" anchor="t" bIns="91425" lIns="91425" spcFirstLastPara="1" rIns="91425" wrap="square" tIns="91425">
            <a:noAutofit/>
          </a:bodyPr>
          <a:lstStyle/>
          <a:p>
            <a:pPr indent="-254000" lvl="0" marL="254000" rtl="0" algn="l">
              <a:lnSpc>
                <a:spcPct val="115000"/>
              </a:lnSpc>
              <a:spcBef>
                <a:spcPts val="0"/>
              </a:spcBef>
              <a:spcAft>
                <a:spcPts val="0"/>
              </a:spcAft>
              <a:buNone/>
            </a:pPr>
            <a:r>
              <a:rPr lang="en" sz="2400">
                <a:solidFill>
                  <a:schemeClr val="dk1"/>
                </a:solidFill>
              </a:rPr>
              <a:t>20-40,000 excess deaths each winter nationally due to cold and damp living conditions</a:t>
            </a:r>
            <a:endParaRPr sz="2400">
              <a:solidFill>
                <a:schemeClr val="dk1"/>
              </a:solidFill>
            </a:endParaRPr>
          </a:p>
          <a:p>
            <a:pPr indent="-254000" lvl="0" marL="254000" rtl="0" algn="l">
              <a:lnSpc>
                <a:spcPct val="115000"/>
              </a:lnSpc>
              <a:spcBef>
                <a:spcPts val="1100"/>
              </a:spcBef>
              <a:spcAft>
                <a:spcPts val="1100"/>
              </a:spcAft>
              <a:buNone/>
            </a:pPr>
            <a:r>
              <a:rPr lang="en" sz="2400">
                <a:solidFill>
                  <a:schemeClr val="dk1"/>
                </a:solidFill>
              </a:rPr>
              <a:t>Average</a:t>
            </a:r>
            <a:r>
              <a:rPr lang="en" sz="2400">
                <a:solidFill>
                  <a:schemeClr val="dk1"/>
                </a:solidFill>
                <a:highlight>
                  <a:srgbClr val="FFFFFF"/>
                </a:highlight>
              </a:rPr>
              <a:t> 730 </a:t>
            </a:r>
            <a:r>
              <a:rPr lang="en" sz="2400">
                <a:solidFill>
                  <a:schemeClr val="dk1"/>
                </a:solidFill>
              </a:rPr>
              <a:t>excess winter deaths in Birmingham</a:t>
            </a:r>
            <a:endParaRPr sz="2400">
              <a:solidFill>
                <a:schemeClr val="dk1"/>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pic>
        <p:nvPicPr>
          <p:cNvPr id="648" name="Google Shape;648;p102"/>
          <p:cNvPicPr preferRelativeResize="0"/>
          <p:nvPr/>
        </p:nvPicPr>
        <p:blipFill>
          <a:blip r:embed="rId3">
            <a:alphaModFix/>
          </a:blip>
          <a:stretch>
            <a:fillRect/>
          </a:stretch>
        </p:blipFill>
        <p:spPr>
          <a:xfrm>
            <a:off x="1269925" y="152400"/>
            <a:ext cx="6417336" cy="4838701"/>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pic>
        <p:nvPicPr>
          <p:cNvPr id="653" name="Google Shape;653;p103"/>
          <p:cNvPicPr preferRelativeResize="0"/>
          <p:nvPr/>
        </p:nvPicPr>
        <p:blipFill>
          <a:blip r:embed="rId3">
            <a:alphaModFix/>
          </a:blip>
          <a:stretch>
            <a:fillRect/>
          </a:stretch>
        </p:blipFill>
        <p:spPr>
          <a:xfrm>
            <a:off x="1728400" y="152400"/>
            <a:ext cx="5833158" cy="483870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p104"/>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Helping people in fuel poverty</a:t>
            </a:r>
            <a:endParaRPr/>
          </a:p>
        </p:txBody>
      </p:sp>
      <p:sp>
        <p:nvSpPr>
          <p:cNvPr id="659" name="Google Shape;659;p104"/>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For community workers and volunteers</a:t>
            </a:r>
            <a:endParaRPr/>
          </a:p>
        </p:txBody>
      </p:sp>
      <p:pic>
        <p:nvPicPr>
          <p:cNvPr id="660" name="Google Shape;660;p104"/>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105"/>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Week 5</a:t>
            </a:r>
            <a:endParaRPr/>
          </a:p>
          <a:p>
            <a:pPr indent="-381000" lvl="0" marL="457200" rtl="0" algn="l">
              <a:lnSpc>
                <a:spcPct val="115000"/>
              </a:lnSpc>
              <a:spcBef>
                <a:spcPts val="0"/>
              </a:spcBef>
              <a:spcAft>
                <a:spcPts val="0"/>
              </a:spcAft>
              <a:buSzPts val="2400"/>
              <a:buChar char="●"/>
            </a:pPr>
            <a:r>
              <a:rPr lang="en" sz="2400"/>
              <a:t>Prepayment meter issues</a:t>
            </a:r>
            <a:endParaRPr sz="2400"/>
          </a:p>
          <a:p>
            <a:pPr indent="-381000" lvl="0" marL="457200" rtl="0" algn="l">
              <a:lnSpc>
                <a:spcPct val="115000"/>
              </a:lnSpc>
              <a:spcBef>
                <a:spcPts val="0"/>
              </a:spcBef>
              <a:spcAft>
                <a:spcPts val="0"/>
              </a:spcAft>
              <a:buSzPts val="2400"/>
              <a:buChar char="●"/>
            </a:pPr>
            <a:r>
              <a:rPr lang="en" sz="2400"/>
              <a:t>Smart meter issues for the fuel poor</a:t>
            </a:r>
            <a:endParaRPr sz="2400"/>
          </a:p>
          <a:p>
            <a:pPr indent="-381000" lvl="0" marL="457200" rtl="0" algn="l">
              <a:lnSpc>
                <a:spcPct val="115000"/>
              </a:lnSpc>
              <a:spcBef>
                <a:spcPts val="0"/>
              </a:spcBef>
              <a:spcAft>
                <a:spcPts val="0"/>
              </a:spcAft>
              <a:buSzPts val="2400"/>
              <a:buChar char="●"/>
            </a:pPr>
            <a:r>
              <a:rPr lang="en" sz="2400"/>
              <a:t>The energy saving hierarchy</a:t>
            </a:r>
            <a:endParaRPr sz="2400"/>
          </a:p>
          <a:p>
            <a:pPr indent="-381000" lvl="0" marL="457200" rtl="0" algn="l">
              <a:lnSpc>
                <a:spcPct val="115000"/>
              </a:lnSpc>
              <a:spcBef>
                <a:spcPts val="0"/>
              </a:spcBef>
              <a:spcAft>
                <a:spcPts val="0"/>
              </a:spcAft>
              <a:buSzPts val="2400"/>
              <a:buChar char="●"/>
            </a:pPr>
            <a:r>
              <a:rPr lang="en" sz="2400"/>
              <a:t>Practical energy saving measures</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666" name="Google Shape;666;p105"/>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106"/>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Prepayment meters</a:t>
            </a:r>
            <a:endParaRPr/>
          </a:p>
          <a:p>
            <a:pPr indent="-381000" lvl="0" marL="457200" rtl="0" algn="l">
              <a:lnSpc>
                <a:spcPct val="115000"/>
              </a:lnSpc>
              <a:spcBef>
                <a:spcPts val="0"/>
              </a:spcBef>
              <a:spcAft>
                <a:spcPts val="0"/>
              </a:spcAft>
              <a:buSzPts val="2400"/>
              <a:buChar char="●"/>
            </a:pPr>
            <a:r>
              <a:rPr lang="en" sz="2400"/>
              <a:t>Usually the most expensive method </a:t>
            </a:r>
            <a:endParaRPr sz="2400"/>
          </a:p>
          <a:p>
            <a:pPr indent="-381000" lvl="0" marL="457200" rtl="0" algn="l">
              <a:lnSpc>
                <a:spcPct val="115000"/>
              </a:lnSpc>
              <a:spcBef>
                <a:spcPts val="0"/>
              </a:spcBef>
              <a:spcAft>
                <a:spcPts val="0"/>
              </a:spcAft>
              <a:buSzPts val="2400"/>
              <a:buChar char="●"/>
            </a:pPr>
            <a:r>
              <a:rPr lang="en" sz="2400"/>
              <a:t>Least convenient method</a:t>
            </a:r>
            <a:endParaRPr sz="2400"/>
          </a:p>
          <a:p>
            <a:pPr indent="-381000" lvl="0" marL="457200" rtl="0" algn="l">
              <a:lnSpc>
                <a:spcPct val="115000"/>
              </a:lnSpc>
              <a:spcBef>
                <a:spcPts val="0"/>
              </a:spcBef>
              <a:spcAft>
                <a:spcPts val="0"/>
              </a:spcAft>
              <a:buSzPts val="2400"/>
              <a:buChar char="●"/>
            </a:pPr>
            <a:r>
              <a:rPr lang="en" sz="2400"/>
              <a:t>Location and opening times of payment point are important</a:t>
            </a:r>
            <a:endParaRPr sz="2400"/>
          </a:p>
          <a:p>
            <a:pPr indent="-381000" lvl="0" marL="457200" rtl="0" algn="l">
              <a:lnSpc>
                <a:spcPct val="115000"/>
              </a:lnSpc>
              <a:spcBef>
                <a:spcPts val="0"/>
              </a:spcBef>
              <a:spcAft>
                <a:spcPts val="0"/>
              </a:spcAft>
              <a:buSzPts val="2400"/>
              <a:buChar char="●"/>
            </a:pPr>
            <a:r>
              <a:rPr lang="en" sz="2400"/>
              <a:t>Helps to avoid debt</a:t>
            </a:r>
            <a:endParaRPr sz="2400"/>
          </a:p>
          <a:p>
            <a:pPr indent="-381000" lvl="0" marL="457200" rtl="0" algn="l">
              <a:lnSpc>
                <a:spcPct val="115000"/>
              </a:lnSpc>
              <a:spcBef>
                <a:spcPts val="0"/>
              </a:spcBef>
              <a:spcAft>
                <a:spcPts val="0"/>
              </a:spcAft>
              <a:buSzPts val="2400"/>
              <a:buChar char="●"/>
            </a:pPr>
            <a:r>
              <a:rPr lang="en" sz="2400"/>
              <a:t>Risk of self-disconnection</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672" name="Google Shape;672;p106"/>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107"/>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678" name="Google Shape;678;p107"/>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Prepayment meters and debt</a:t>
            </a:r>
            <a:endParaRPr/>
          </a:p>
          <a:p>
            <a:pPr indent="0" lvl="0" marL="0" rtl="0" algn="l">
              <a:spcBef>
                <a:spcPts val="0"/>
              </a:spcBef>
              <a:spcAft>
                <a:spcPts val="0"/>
              </a:spcAft>
              <a:buNone/>
            </a:pPr>
            <a:r>
              <a:t/>
            </a:r>
            <a:endParaRPr/>
          </a:p>
          <a:p>
            <a:pPr indent="-381000" lvl="0" marL="457200" rtl="0" algn="l">
              <a:lnSpc>
                <a:spcPct val="115000"/>
              </a:lnSpc>
              <a:spcBef>
                <a:spcPts val="0"/>
              </a:spcBef>
              <a:spcAft>
                <a:spcPts val="0"/>
              </a:spcAft>
              <a:buSzPts val="2400"/>
              <a:buChar char="●"/>
            </a:pPr>
            <a:r>
              <a:rPr lang="en" sz="2400"/>
              <a:t>Can be used to collect debt</a:t>
            </a:r>
            <a:endParaRPr sz="2400"/>
          </a:p>
          <a:p>
            <a:pPr indent="-381000" lvl="0" marL="457200" rtl="0" algn="l">
              <a:lnSpc>
                <a:spcPct val="115000"/>
              </a:lnSpc>
              <a:spcBef>
                <a:spcPts val="0"/>
              </a:spcBef>
              <a:spcAft>
                <a:spcPts val="0"/>
              </a:spcAft>
              <a:buSzPts val="2400"/>
              <a:buChar char="●"/>
            </a:pPr>
            <a:r>
              <a:rPr lang="en" sz="2400"/>
              <a:t>On some tariffs, still take a standing charge even if you don't use fuel</a:t>
            </a:r>
            <a:endParaRPr sz="2400"/>
          </a:p>
          <a:p>
            <a:pPr indent="-381000" lvl="0" marL="457200" rtl="0" algn="l">
              <a:lnSpc>
                <a:spcPct val="115000"/>
              </a:lnSpc>
              <a:spcBef>
                <a:spcPts val="0"/>
              </a:spcBef>
              <a:spcAft>
                <a:spcPts val="0"/>
              </a:spcAft>
              <a:buSzPts val="2400"/>
              <a:buChar char="●"/>
            </a:pPr>
            <a:r>
              <a:rPr lang="en" sz="2400"/>
              <a:t>Limited emergency credit facility</a:t>
            </a:r>
            <a:endParaRPr sz="2400"/>
          </a:p>
          <a:p>
            <a:pPr indent="-381000" lvl="0" marL="457200" rtl="0" algn="l">
              <a:lnSpc>
                <a:spcPct val="115000"/>
              </a:lnSpc>
              <a:spcBef>
                <a:spcPts val="0"/>
              </a:spcBef>
              <a:spcAft>
                <a:spcPts val="0"/>
              </a:spcAft>
              <a:buSzPts val="2400"/>
              <a:buChar char="●"/>
            </a:pPr>
            <a:r>
              <a:rPr lang="en" sz="2400"/>
              <a:t>When putting credit onto the meter, it will take debt, accumulated standing charge and emergency credit repayment before it allows fuel consumption</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pic>
        <p:nvPicPr>
          <p:cNvPr id="683" name="Google Shape;683;p108"/>
          <p:cNvPicPr preferRelativeResize="0"/>
          <p:nvPr/>
        </p:nvPicPr>
        <p:blipFill>
          <a:blip r:embed="rId3">
            <a:alphaModFix/>
          </a:blip>
          <a:stretch>
            <a:fillRect/>
          </a:stretch>
        </p:blipFill>
        <p:spPr>
          <a:xfrm>
            <a:off x="5431875" y="3902075"/>
            <a:ext cx="3400425" cy="1123950"/>
          </a:xfrm>
          <a:prstGeom prst="rect">
            <a:avLst/>
          </a:prstGeom>
          <a:noFill/>
          <a:ln>
            <a:noFill/>
          </a:ln>
        </p:spPr>
      </p:pic>
      <p:sp>
        <p:nvSpPr>
          <p:cNvPr id="684" name="Google Shape;684;p108"/>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Prepayment meters - common issues</a:t>
            </a:r>
            <a:endParaRPr/>
          </a:p>
          <a:p>
            <a:pPr indent="0" lvl="0" marL="0" rtl="0" algn="l">
              <a:spcBef>
                <a:spcPts val="0"/>
              </a:spcBef>
              <a:spcAft>
                <a:spcPts val="0"/>
              </a:spcAft>
              <a:buNone/>
            </a:pPr>
            <a:r>
              <a:t/>
            </a:r>
            <a:endParaRPr/>
          </a:p>
          <a:p>
            <a:pPr indent="-381000" lvl="0" marL="457200" rtl="0" algn="l">
              <a:lnSpc>
                <a:spcPct val="115000"/>
              </a:lnSpc>
              <a:spcBef>
                <a:spcPts val="0"/>
              </a:spcBef>
              <a:spcAft>
                <a:spcPts val="0"/>
              </a:spcAft>
              <a:buSzPts val="2400"/>
              <a:buChar char="●"/>
            </a:pPr>
            <a:r>
              <a:rPr lang="en" sz="2400"/>
              <a:t>Difficult to understand and no paper statements</a:t>
            </a:r>
            <a:endParaRPr sz="2400"/>
          </a:p>
          <a:p>
            <a:pPr indent="-381000" lvl="0" marL="457200" rtl="0" algn="l">
              <a:lnSpc>
                <a:spcPct val="115000"/>
              </a:lnSpc>
              <a:spcBef>
                <a:spcPts val="0"/>
              </a:spcBef>
              <a:spcAft>
                <a:spcPts val="0"/>
              </a:spcAft>
              <a:buSzPts val="2400"/>
              <a:buChar char="●"/>
            </a:pPr>
            <a:r>
              <a:rPr lang="en" sz="2400"/>
              <a:t>Failure to reset meter on change of occupier or change of supplier leading to incorrect tariff, debt</a:t>
            </a:r>
            <a:endParaRPr sz="2400"/>
          </a:p>
          <a:p>
            <a:pPr indent="-381000" lvl="0" marL="457200" rtl="0" algn="l">
              <a:lnSpc>
                <a:spcPct val="115000"/>
              </a:lnSpc>
              <a:spcBef>
                <a:spcPts val="0"/>
              </a:spcBef>
              <a:spcAft>
                <a:spcPts val="0"/>
              </a:spcAft>
              <a:buSzPts val="2400"/>
              <a:buChar char="●"/>
            </a:pPr>
            <a:r>
              <a:rPr lang="en" sz="2400"/>
              <a:t>Loss of smartcard/key, self-disconnection</a:t>
            </a:r>
            <a:endParaRPr sz="2400"/>
          </a:p>
          <a:p>
            <a:pPr indent="-381000" lvl="0" marL="457200" rtl="0" algn="l">
              <a:lnSpc>
                <a:spcPct val="115000"/>
              </a:lnSpc>
              <a:spcBef>
                <a:spcPts val="0"/>
              </a:spcBef>
              <a:spcAft>
                <a:spcPts val="0"/>
              </a:spcAft>
              <a:buSzPts val="2400"/>
              <a:buChar char="●"/>
            </a:pPr>
            <a:r>
              <a:rPr lang="en" sz="2400"/>
              <a:t>Charging outlet availability vs internet top-up</a:t>
            </a:r>
            <a:endParaRPr sz="2400"/>
          </a:p>
          <a:p>
            <a:pPr indent="-381000" lvl="0" marL="457200" rtl="0" algn="l">
              <a:lnSpc>
                <a:spcPct val="115000"/>
              </a:lnSpc>
              <a:spcBef>
                <a:spcPts val="0"/>
              </a:spcBef>
              <a:spcAft>
                <a:spcPts val="0"/>
              </a:spcAft>
              <a:buSzPts val="2400"/>
              <a:buChar char="●"/>
            </a:pPr>
            <a:r>
              <a:rPr lang="en" sz="2400"/>
              <a:t>Misconception that you can't choose supplier – you can change supplier with PPM debt of up to £500</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sp>
        <p:nvSpPr>
          <p:cNvPr id="689" name="Google Shape;689;p109"/>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Prepayment meters - common issues</a:t>
            </a:r>
            <a:endParaRPr/>
          </a:p>
          <a:p>
            <a:pPr indent="0" lvl="0" marL="0" rtl="0" algn="l">
              <a:spcBef>
                <a:spcPts val="0"/>
              </a:spcBef>
              <a:spcAft>
                <a:spcPts val="0"/>
              </a:spcAft>
              <a:buNone/>
            </a:pPr>
            <a:r>
              <a:t/>
            </a:r>
            <a:endParaRPr/>
          </a:p>
          <a:p>
            <a:pPr indent="-381000" lvl="0" marL="457200" rtl="0" algn="l">
              <a:lnSpc>
                <a:spcPct val="115000"/>
              </a:lnSpc>
              <a:spcBef>
                <a:spcPts val="0"/>
              </a:spcBef>
              <a:spcAft>
                <a:spcPts val="0"/>
              </a:spcAft>
              <a:buSzPts val="2400"/>
              <a:buChar char="●"/>
            </a:pPr>
            <a:r>
              <a:rPr lang="en" sz="2400"/>
              <a:t>Misconception that you can't choose payment method – sometimes tied to renting – this is false</a:t>
            </a:r>
            <a:endParaRPr sz="2400"/>
          </a:p>
          <a:p>
            <a:pPr indent="-381000" lvl="0" marL="457200" rtl="0" algn="l">
              <a:lnSpc>
                <a:spcPct val="115000"/>
              </a:lnSpc>
              <a:spcBef>
                <a:spcPts val="0"/>
              </a:spcBef>
              <a:spcAft>
                <a:spcPts val="0"/>
              </a:spcAft>
              <a:buSzPts val="2400"/>
              <a:buChar char="●"/>
            </a:pPr>
            <a:r>
              <a:rPr lang="en" sz="2400"/>
              <a:t>Two-tier tariffs use credit faster when you first charge the meter</a:t>
            </a:r>
            <a:endParaRPr sz="2400"/>
          </a:p>
          <a:p>
            <a:pPr indent="-381000" lvl="0" marL="457200" rtl="0" algn="l">
              <a:lnSpc>
                <a:spcPct val="115000"/>
              </a:lnSpc>
              <a:spcBef>
                <a:spcPts val="0"/>
              </a:spcBef>
              <a:spcAft>
                <a:spcPts val="0"/>
              </a:spcAft>
              <a:buSzPts val="2400"/>
              <a:buChar char="●"/>
            </a:pPr>
            <a:r>
              <a:rPr lang="en" sz="2400"/>
              <a:t>Delay in calibrating meter to reflect price changes can lead to debt</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690" name="Google Shape;690;p109"/>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p110"/>
          <p:cNvSpPr txBox="1"/>
          <p:nvPr>
            <p:ph type="title"/>
          </p:nvPr>
        </p:nvSpPr>
        <p:spPr>
          <a:xfrm>
            <a:off x="311700" y="4325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Prepayment meters - change of supplier issues</a:t>
            </a:r>
            <a:endParaRPr/>
          </a:p>
          <a:p>
            <a:pPr indent="0" lvl="0" marL="0" rtl="0" algn="l">
              <a:spcBef>
                <a:spcPts val="0"/>
              </a:spcBef>
              <a:spcAft>
                <a:spcPts val="0"/>
              </a:spcAft>
              <a:buNone/>
            </a:pPr>
            <a:r>
              <a:t/>
            </a:r>
            <a:endParaRPr/>
          </a:p>
          <a:p>
            <a:pPr indent="-381000" lvl="0" marL="457200" rtl="0" algn="l">
              <a:lnSpc>
                <a:spcPct val="115000"/>
              </a:lnSpc>
              <a:spcBef>
                <a:spcPts val="0"/>
              </a:spcBef>
              <a:spcAft>
                <a:spcPts val="0"/>
              </a:spcAft>
              <a:buSzPts val="2400"/>
              <a:buChar char="●"/>
            </a:pPr>
            <a:r>
              <a:rPr lang="en" sz="2400"/>
              <a:t>Loss of supply on transfer if there is an error in identifying the Meter Point Reference Number (gas) or Meter Point Administration Number  (electricity)</a:t>
            </a:r>
            <a:endParaRPr sz="2400"/>
          </a:p>
          <a:p>
            <a:pPr indent="-381000" lvl="0" marL="457200" rtl="0" algn="l">
              <a:lnSpc>
                <a:spcPct val="115000"/>
              </a:lnSpc>
              <a:spcBef>
                <a:spcPts val="0"/>
              </a:spcBef>
              <a:spcAft>
                <a:spcPts val="0"/>
              </a:spcAft>
              <a:buSzPts val="2400"/>
              <a:buChar char="●"/>
            </a:pPr>
            <a:r>
              <a:rPr lang="en" sz="2400"/>
              <a:t>Potential loss of supply if new supplier fails to send payment card/key,  </a:t>
            </a:r>
            <a:r>
              <a:rPr i="1" lang="en" sz="2400"/>
              <a:t>or</a:t>
            </a:r>
            <a:endParaRPr i="1" sz="2400"/>
          </a:p>
          <a:p>
            <a:pPr indent="-381000" lvl="0" marL="457200" rtl="0" algn="l">
              <a:lnSpc>
                <a:spcPct val="115000"/>
              </a:lnSpc>
              <a:spcBef>
                <a:spcPts val="0"/>
              </a:spcBef>
              <a:spcAft>
                <a:spcPts val="0"/>
              </a:spcAft>
              <a:buSzPts val="2400"/>
              <a:buChar char="●"/>
            </a:pPr>
            <a:r>
              <a:rPr lang="en" sz="2400"/>
              <a:t>Payments being allocated to the wrong account/ supplier</a:t>
            </a:r>
            <a:endParaRPr sz="2400"/>
          </a:p>
          <a:p>
            <a:pPr indent="-381000" lvl="0" marL="457200" rtl="0" algn="l">
              <a:lnSpc>
                <a:spcPct val="115000"/>
              </a:lnSpc>
              <a:spcBef>
                <a:spcPts val="0"/>
              </a:spcBef>
              <a:spcAft>
                <a:spcPts val="0"/>
              </a:spcAft>
              <a:buSzPts val="2400"/>
              <a:buChar char="●"/>
            </a:pPr>
            <a:r>
              <a:rPr lang="en" sz="2400"/>
              <a:t>This means that a level of hand-holding is necessary for vulnerable PPM users changing supplier</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11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Smart meters - who has one?</a:t>
            </a:r>
            <a:endParaRPr/>
          </a:p>
          <a:p>
            <a:pPr indent="0" lvl="0" marL="0" rtl="0" algn="l">
              <a:spcBef>
                <a:spcPts val="0"/>
              </a:spcBef>
              <a:spcAft>
                <a:spcPts val="0"/>
              </a:spcAft>
              <a:buNone/>
            </a:pPr>
            <a:r>
              <a:t/>
            </a:r>
            <a:endParaRPr/>
          </a:p>
          <a:p>
            <a:pPr indent="0" lvl="0" marL="457200" rtl="0" algn="l">
              <a:lnSpc>
                <a:spcPct val="115000"/>
              </a:lnSpc>
              <a:spcBef>
                <a:spcPts val="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0" rtl="0" algn="l">
              <a:lnSpc>
                <a:spcPct val="115000"/>
              </a:lnSpc>
              <a:spcBef>
                <a:spcPts val="1100"/>
              </a:spcBef>
              <a:spcAft>
                <a:spcPts val="0"/>
              </a:spcAft>
              <a:buNone/>
            </a:pPr>
            <a:r>
              <a:t/>
            </a:r>
            <a:endParaRPr sz="2400"/>
          </a:p>
          <a:p>
            <a:pPr indent="0" lvl="0" marL="457200" rtl="0" algn="l">
              <a:lnSpc>
                <a:spcPct val="115000"/>
              </a:lnSpc>
              <a:spcBef>
                <a:spcPts val="1100"/>
              </a:spcBef>
              <a:spcAft>
                <a:spcPts val="0"/>
              </a:spcAft>
              <a:buNone/>
            </a:pPr>
            <a:r>
              <a:t/>
            </a:r>
            <a:endParaRPr sz="2400"/>
          </a:p>
          <a:p>
            <a:pPr indent="0" lvl="0" marL="457200" rtl="0" algn="l">
              <a:lnSpc>
                <a:spcPct val="115000"/>
              </a:lnSpc>
              <a:spcBef>
                <a:spcPts val="12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400"/>
          </a:p>
          <a:p>
            <a:pPr indent="0" lvl="0" marL="457200" rtl="0" algn="l">
              <a:lnSpc>
                <a:spcPct val="115000"/>
              </a:lnSpc>
              <a:spcBef>
                <a:spcPts val="2300"/>
              </a:spcBef>
              <a:spcAft>
                <a:spcPts val="0"/>
              </a:spcAft>
              <a:buNone/>
            </a:pPr>
            <a:r>
              <a:t/>
            </a:r>
            <a:endParaRPr sz="2100"/>
          </a:p>
          <a:p>
            <a:pPr indent="0" lvl="0" marL="457200" rtl="0" algn="l">
              <a:spcBef>
                <a:spcPts val="2300"/>
              </a:spcBef>
              <a:spcAft>
                <a:spcPts val="0"/>
              </a:spcAft>
              <a:buNone/>
            </a:pPr>
            <a:r>
              <a:t/>
            </a:r>
            <a:endParaRPr sz="2100"/>
          </a:p>
        </p:txBody>
      </p:sp>
      <p:pic>
        <p:nvPicPr>
          <p:cNvPr id="701" name="Google Shape;701;p111"/>
          <p:cNvPicPr preferRelativeResize="0"/>
          <p:nvPr/>
        </p:nvPicPr>
        <p:blipFill>
          <a:blip r:embed="rId3">
            <a:alphaModFix/>
          </a:blip>
          <a:stretch>
            <a:fillRect/>
          </a:stretch>
        </p:blipFill>
        <p:spPr>
          <a:xfrm>
            <a:off x="5431875" y="3902075"/>
            <a:ext cx="3400425" cy="11239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