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24" Type="http://schemas.openxmlformats.org/officeDocument/2006/relationships/slide" Target="slides/slide19.xml"/><Relationship Id="rId12" Type="http://schemas.openxmlformats.org/officeDocument/2006/relationships/slide" Target="slides/slide7.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8c33f5fb2a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8c33f5fb2a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8c33f5fb2a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8c33f5fb2a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8d9673aa9c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8d9673aa9c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79a7e92f01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79a7e92f01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79a7e92f01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79a7e92f01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79a7e92f01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79a7e92f01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8c424bbef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8c424bbef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79a7e92f01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79a7e92f01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79a7e92f01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79a7e92f01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8c33f5fb2a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8c33f5fb2a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bffa66d9de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bffa66d9de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8c33f5fb2a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8c33f5fb2a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79a7e92f01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79a7e92f01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8c33f5fb2a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8c33f5fb2a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8c33f5fb2a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8c33f5fb2a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8c33f5fb2a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8c33f5fb2a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8d9673aa9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8d9673aa9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79a7e92f01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79a7e92f01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consumer.paypoint.com/cashout"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https://forms.gle/MvuinkqGmqobaFHdA"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jpg"/><Relationship Id="rId4" Type="http://schemas.openxmlformats.org/officeDocument/2006/relationships/image" Target="../media/image5.png"/><Relationship Id="rId5"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forms.gle/CQbMp9TV5VeY6XCY6"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Emergency fuel voucher scheme</a:t>
            </a:r>
            <a:endParaRPr/>
          </a:p>
        </p:txBody>
      </p:sp>
      <p:pic>
        <p:nvPicPr>
          <p:cNvPr id="55" name="Google Shape;55;p13"/>
          <p:cNvPicPr preferRelativeResize="0"/>
          <p:nvPr/>
        </p:nvPicPr>
        <p:blipFill>
          <a:blip r:embed="rId3">
            <a:alphaModFix/>
          </a:blip>
          <a:stretch>
            <a:fillRect/>
          </a:stretch>
        </p:blipFill>
        <p:spPr>
          <a:xfrm>
            <a:off x="5366350" y="3849600"/>
            <a:ext cx="3400425" cy="11239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Allocations</a:t>
            </a:r>
            <a:endParaRPr/>
          </a:p>
        </p:txBody>
      </p:sp>
      <p:sp>
        <p:nvSpPr>
          <p:cNvPr id="120" name="Google Shape;120;p2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£49 for a family voucher</a:t>
            </a:r>
            <a:endParaRPr/>
          </a:p>
          <a:p>
            <a:pPr indent="-342900" lvl="0" marL="457200" rtl="0" algn="l">
              <a:spcBef>
                <a:spcPts val="1600"/>
              </a:spcBef>
              <a:spcAft>
                <a:spcPts val="0"/>
              </a:spcAft>
              <a:buSzPts val="1800"/>
              <a:buChar char="-"/>
            </a:pPr>
            <a:r>
              <a:rPr lang="en"/>
              <a:t>£28 for a single person voucher</a:t>
            </a:r>
            <a:endParaRPr/>
          </a:p>
          <a:p>
            <a:pPr indent="-342900" lvl="0" marL="457200" rtl="0" algn="l">
              <a:spcBef>
                <a:spcPts val="1600"/>
              </a:spcBef>
              <a:spcAft>
                <a:spcPts val="0"/>
              </a:spcAft>
              <a:buSzPts val="1800"/>
              <a:buChar char="-"/>
            </a:pPr>
            <a:r>
              <a:rPr lang="en"/>
              <a:t>Each household can receive up to three vouchers, if they need them, however you should not advertise this fact or make promises - we have a limited availability of vouchers and there is no guarantee that there will be sufficient vouchers for a household to have more than one</a:t>
            </a:r>
            <a:endParaRPr/>
          </a:p>
          <a:p>
            <a:pPr indent="-342900" lvl="0" marL="457200" rtl="0" algn="l">
              <a:spcBef>
                <a:spcPts val="1600"/>
              </a:spcBef>
              <a:spcAft>
                <a:spcPts val="0"/>
              </a:spcAft>
              <a:buSzPts val="1800"/>
              <a:buChar char="-"/>
            </a:pPr>
            <a:r>
              <a:rPr lang="en"/>
              <a:t>Do not advertise the availability of vouchers to the public, they should only be allocated to people you are already helping, when you identify a risk of self-disconnection</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Allocations</a:t>
            </a:r>
            <a:endParaRPr/>
          </a:p>
        </p:txBody>
      </p:sp>
      <p:sp>
        <p:nvSpPr>
          <p:cNvPr id="126" name="Google Shape;126;p2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We have approximately 1,000 vouchers; allocation is first-come, first-served</a:t>
            </a:r>
            <a:endParaRPr/>
          </a:p>
          <a:p>
            <a:pPr indent="-342900" lvl="0" marL="457200" rtl="0" algn="l">
              <a:spcBef>
                <a:spcPts val="1600"/>
              </a:spcBef>
              <a:spcAft>
                <a:spcPts val="0"/>
              </a:spcAft>
              <a:buSzPts val="1800"/>
              <a:buChar char="-"/>
            </a:pPr>
            <a:r>
              <a:rPr lang="en"/>
              <a:t>We will pay referral fees for organisations who refer more than 30 people.  We will announce the referral fees in due course but it will be less than last time and there will be a maximum and a minimum.</a:t>
            </a:r>
            <a:endParaRPr/>
          </a:p>
          <a:p>
            <a:pPr indent="-342900" lvl="0" marL="457200" rtl="0" algn="l">
              <a:spcBef>
                <a:spcPts val="1600"/>
              </a:spcBef>
              <a:spcAft>
                <a:spcPts val="0"/>
              </a:spcAft>
              <a:buSzPts val="1800"/>
              <a:buChar char="-"/>
            </a:pPr>
            <a:r>
              <a:rPr lang="en"/>
              <a:t>The vouchers must be spent by 31 August 2021</a:t>
            </a:r>
            <a:endParaRPr/>
          </a:p>
          <a:p>
            <a:pPr indent="-342900" lvl="0" marL="457200" rtl="0" algn="l">
              <a:spcBef>
                <a:spcPts val="1600"/>
              </a:spcBef>
              <a:spcAft>
                <a:spcPts val="0"/>
              </a:spcAft>
              <a:buSzPts val="1800"/>
              <a:buChar char="-"/>
            </a:pPr>
            <a:r>
              <a:rPr lang="en"/>
              <a:t>If the project is a success then we will apply for more vouchers from the funder (Energy Redress), if available.</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if the shop refuses to redeem a voucher?</a:t>
            </a:r>
            <a:endParaRPr/>
          </a:p>
          <a:p>
            <a:pPr indent="0" lvl="0" marL="0" rtl="0" algn="l">
              <a:spcBef>
                <a:spcPts val="0"/>
              </a:spcBef>
              <a:spcAft>
                <a:spcPts val="0"/>
              </a:spcAft>
              <a:buNone/>
            </a:pPr>
            <a:r>
              <a:t/>
            </a:r>
            <a:endParaRPr/>
          </a:p>
          <a:p>
            <a:pPr indent="0" lvl="0" marL="0" rtl="0" algn="l">
              <a:spcBef>
                <a:spcPts val="0"/>
              </a:spcBef>
              <a:spcAft>
                <a:spcPts val="0"/>
              </a:spcAft>
              <a:buNone/>
            </a:pPr>
            <a:r>
              <a:rPr lang="en" sz="2000"/>
              <a:t>On the last voucher project:</a:t>
            </a:r>
            <a:endParaRPr sz="2000"/>
          </a:p>
          <a:p>
            <a:pPr indent="-355600" lvl="0" marL="457200" rtl="0" algn="l">
              <a:spcBef>
                <a:spcPts val="0"/>
              </a:spcBef>
              <a:spcAft>
                <a:spcPts val="0"/>
              </a:spcAft>
              <a:buSzPts val="2000"/>
              <a:buChar char="-"/>
            </a:pPr>
            <a:r>
              <a:rPr lang="en" sz="2000"/>
              <a:t>99% of Post Office vouchers were redeemed first time</a:t>
            </a:r>
            <a:endParaRPr sz="2000"/>
          </a:p>
          <a:p>
            <a:pPr indent="-355600" lvl="0" marL="457200" rtl="0" algn="l">
              <a:spcBef>
                <a:spcPts val="0"/>
              </a:spcBef>
              <a:spcAft>
                <a:spcPts val="0"/>
              </a:spcAft>
              <a:buSzPts val="2000"/>
              <a:buChar char="-"/>
            </a:pPr>
            <a:r>
              <a:rPr lang="en" sz="2000"/>
              <a:t>97% of PayPoint vouchers were redeemed first time</a:t>
            </a:r>
            <a:endParaRPr sz="2000"/>
          </a:p>
          <a:p>
            <a:pPr indent="0" lvl="0" marL="0" rtl="0" algn="l">
              <a:spcBef>
                <a:spcPts val="0"/>
              </a:spcBef>
              <a:spcAft>
                <a:spcPts val="0"/>
              </a:spcAft>
              <a:buNone/>
            </a:pPr>
            <a:r>
              <a:t/>
            </a:r>
            <a:endParaRPr sz="2000"/>
          </a:p>
          <a:p>
            <a:pPr indent="0" lvl="0" marL="0" rtl="0" algn="l">
              <a:spcBef>
                <a:spcPts val="0"/>
              </a:spcBef>
              <a:spcAft>
                <a:spcPts val="0"/>
              </a:spcAft>
              <a:buNone/>
            </a:pPr>
            <a:r>
              <a:rPr lang="en" sz="2000"/>
              <a:t>There are clusters of PayPoint stores in certain areas of Birmingham that are more likely to refuse.</a:t>
            </a:r>
            <a:endParaRPr sz="20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Hints and tips for getting vouchers redeemed</a:t>
            </a:r>
            <a:endParaRPr/>
          </a:p>
        </p:txBody>
      </p:sp>
      <p:sp>
        <p:nvSpPr>
          <p:cNvPr id="137" name="Google Shape;137;p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Clr>
                <a:srgbClr val="222222"/>
              </a:buClr>
              <a:buSzPts val="1300"/>
              <a:buFont typeface="Calibri"/>
              <a:buChar char="●"/>
            </a:pPr>
            <a:r>
              <a:rPr lang="en" sz="1300">
                <a:solidFill>
                  <a:srgbClr val="222222"/>
                </a:solidFill>
                <a:highlight>
                  <a:srgbClr val="FFFFFF"/>
                </a:highlight>
                <a:latin typeface="Calibri"/>
                <a:ea typeface="Calibri"/>
                <a:cs typeface="Calibri"/>
                <a:sym typeface="Calibri"/>
              </a:rPr>
              <a:t>Paypoint have a webpage which provides details of stores who have recently redeemed Energy or Cash vouchers and will be familiar with the process- </a:t>
            </a:r>
            <a:r>
              <a:rPr lang="en" sz="1300" u="sng">
                <a:solidFill>
                  <a:srgbClr val="1155CC"/>
                </a:solidFill>
                <a:highlight>
                  <a:srgbClr val="FFFFFF"/>
                </a:highlight>
                <a:latin typeface="Calibri"/>
                <a:ea typeface="Calibri"/>
                <a:cs typeface="Calibri"/>
                <a:sym typeface="Calibri"/>
                <a:hlinkClick r:id="rId3">
                  <a:extLst>
                    <a:ext uri="{A12FA001-AC4F-418D-AE19-62706E023703}">
                      <ahyp:hlinkClr val="tx"/>
                    </a:ext>
                  </a:extLst>
                </a:hlinkClick>
              </a:rPr>
              <a:t>https://consumer.paypoint.com/cashout</a:t>
            </a:r>
            <a:r>
              <a:rPr lang="en" sz="1300">
                <a:solidFill>
                  <a:srgbClr val="222222"/>
                </a:solidFill>
                <a:highlight>
                  <a:srgbClr val="FFFFFF"/>
                </a:highlight>
                <a:latin typeface="Calibri"/>
                <a:ea typeface="Calibri"/>
                <a:cs typeface="Calibri"/>
                <a:sym typeface="Calibri"/>
              </a:rPr>
              <a:t>  </a:t>
            </a:r>
            <a:endParaRPr sz="1300">
              <a:solidFill>
                <a:srgbClr val="222222"/>
              </a:solidFill>
              <a:highlight>
                <a:srgbClr val="FFFFFF"/>
              </a:highlight>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lang="en" sz="1300">
                <a:solidFill>
                  <a:srgbClr val="222222"/>
                </a:solidFill>
                <a:highlight>
                  <a:srgbClr val="FFFFFF"/>
                </a:highlight>
                <a:latin typeface="Calibri"/>
                <a:ea typeface="Calibri"/>
                <a:cs typeface="Calibri"/>
                <a:sym typeface="Calibri"/>
              </a:rPr>
              <a:t> </a:t>
            </a:r>
            <a:endParaRPr sz="1300">
              <a:solidFill>
                <a:srgbClr val="222222"/>
              </a:solidFill>
              <a:highlight>
                <a:srgbClr val="FFFFFF"/>
              </a:highlight>
              <a:latin typeface="Calibri"/>
              <a:ea typeface="Calibri"/>
              <a:cs typeface="Calibri"/>
              <a:sym typeface="Calibri"/>
            </a:endParaRPr>
          </a:p>
          <a:p>
            <a:pPr indent="-311150" lvl="0" marL="457200" rtl="0" algn="l">
              <a:spcBef>
                <a:spcPts val="0"/>
              </a:spcBef>
              <a:spcAft>
                <a:spcPts val="0"/>
              </a:spcAft>
              <a:buClr>
                <a:srgbClr val="222222"/>
              </a:buClr>
              <a:buSzPts val="1300"/>
              <a:buFont typeface="Calibri"/>
              <a:buChar char="●"/>
            </a:pPr>
            <a:r>
              <a:rPr lang="en" sz="1300">
                <a:solidFill>
                  <a:srgbClr val="222222"/>
                </a:solidFill>
                <a:highlight>
                  <a:srgbClr val="FFFFFF"/>
                </a:highlight>
                <a:latin typeface="Calibri"/>
                <a:ea typeface="Calibri"/>
                <a:cs typeface="Calibri"/>
                <a:sym typeface="Calibri"/>
              </a:rPr>
              <a:t>For Post Office vouchers, the redemption outlets (Post Office Counters) can be in newsagents or other local convenience stores.  The Post Office vouchers must be taken to the indicated Post Office counter within the store which may be separate from the general shop counter.</a:t>
            </a:r>
            <a:endParaRPr sz="1300">
              <a:solidFill>
                <a:srgbClr val="222222"/>
              </a:solidFill>
              <a:highlight>
                <a:srgbClr val="FFFFFF"/>
              </a:highlight>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300">
                <a:solidFill>
                  <a:srgbClr val="222222"/>
                </a:solidFill>
                <a:highlight>
                  <a:srgbClr val="FFFFFF"/>
                </a:highlight>
              </a:rPr>
              <a:t> </a:t>
            </a:r>
            <a:endParaRPr sz="1300">
              <a:solidFill>
                <a:srgbClr val="222222"/>
              </a:solidFill>
              <a:highlight>
                <a:srgbClr val="FFFFFF"/>
              </a:highlight>
            </a:endParaRPr>
          </a:p>
          <a:p>
            <a:pPr indent="-311150" lvl="0" marL="457200" rtl="0" algn="l">
              <a:spcBef>
                <a:spcPts val="0"/>
              </a:spcBef>
              <a:spcAft>
                <a:spcPts val="0"/>
              </a:spcAft>
              <a:buClr>
                <a:srgbClr val="222222"/>
              </a:buClr>
              <a:buSzPts val="1300"/>
              <a:buFont typeface="Calibri"/>
              <a:buChar char="●"/>
            </a:pPr>
            <a:r>
              <a:rPr lang="en" sz="1300">
                <a:solidFill>
                  <a:srgbClr val="222222"/>
                </a:solidFill>
                <a:highlight>
                  <a:srgbClr val="FFFFFF"/>
                </a:highlight>
                <a:latin typeface="Calibri"/>
                <a:ea typeface="Calibri"/>
                <a:cs typeface="Calibri"/>
                <a:sym typeface="Calibri"/>
              </a:rPr>
              <a:t>Payzone vouchers cannot be bought through the Charis platform.</a:t>
            </a:r>
            <a:endParaRPr sz="1300">
              <a:solidFill>
                <a:srgbClr val="222222"/>
              </a:solidFill>
              <a:highlight>
                <a:srgbClr val="FFFFFF"/>
              </a:highlight>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lang="en" sz="1300">
                <a:solidFill>
                  <a:srgbClr val="222222"/>
                </a:solidFill>
                <a:highlight>
                  <a:srgbClr val="FFFFFF"/>
                </a:highlight>
                <a:latin typeface="Calibri"/>
                <a:ea typeface="Calibri"/>
                <a:cs typeface="Calibri"/>
                <a:sym typeface="Calibri"/>
              </a:rPr>
              <a:t> </a:t>
            </a:r>
            <a:endParaRPr sz="1300">
              <a:solidFill>
                <a:srgbClr val="222222"/>
              </a:solidFill>
              <a:highlight>
                <a:srgbClr val="FFFFFF"/>
              </a:highlight>
              <a:latin typeface="Calibri"/>
              <a:ea typeface="Calibri"/>
              <a:cs typeface="Calibri"/>
              <a:sym typeface="Calibri"/>
            </a:endParaRPr>
          </a:p>
          <a:p>
            <a:pPr indent="-311150" lvl="0" marL="457200" rtl="0" algn="l">
              <a:spcBef>
                <a:spcPts val="0"/>
              </a:spcBef>
              <a:spcAft>
                <a:spcPts val="0"/>
              </a:spcAft>
              <a:buClr>
                <a:srgbClr val="222222"/>
              </a:buClr>
              <a:buSzPts val="1300"/>
              <a:buFont typeface="Calibri"/>
              <a:buChar char="●"/>
            </a:pPr>
            <a:r>
              <a:rPr lang="en" sz="1300">
                <a:solidFill>
                  <a:srgbClr val="222222"/>
                </a:solidFill>
                <a:highlight>
                  <a:srgbClr val="FFFFFF"/>
                </a:highlight>
                <a:latin typeface="Calibri"/>
                <a:ea typeface="Calibri"/>
                <a:cs typeface="Calibri"/>
                <a:sym typeface="Calibri"/>
              </a:rPr>
              <a:t>Paypoint and Post Office vouchers cannot be redeemed at Payzone outlets.  </a:t>
            </a:r>
            <a:endParaRPr sz="1300">
              <a:solidFill>
                <a:srgbClr val="222222"/>
              </a:solidFill>
              <a:highlight>
                <a:srgbClr val="FFFFFF"/>
              </a:highlight>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lang="en" sz="1300">
                <a:solidFill>
                  <a:srgbClr val="222222"/>
                </a:solidFill>
                <a:highlight>
                  <a:srgbClr val="FFFFFF"/>
                </a:highlight>
                <a:latin typeface="Calibri"/>
                <a:ea typeface="Calibri"/>
                <a:cs typeface="Calibri"/>
                <a:sym typeface="Calibri"/>
              </a:rPr>
              <a:t> </a:t>
            </a:r>
            <a:endParaRPr sz="1300">
              <a:solidFill>
                <a:srgbClr val="222222"/>
              </a:solidFill>
              <a:highlight>
                <a:srgbClr val="FFFFFF"/>
              </a:highlight>
              <a:latin typeface="Calibri"/>
              <a:ea typeface="Calibri"/>
              <a:cs typeface="Calibri"/>
              <a:sym typeface="Calibri"/>
            </a:endParaRPr>
          </a:p>
          <a:p>
            <a:pPr indent="-311150" lvl="0" marL="457200" rtl="0" algn="l">
              <a:spcBef>
                <a:spcPts val="0"/>
              </a:spcBef>
              <a:spcAft>
                <a:spcPts val="0"/>
              </a:spcAft>
              <a:buClr>
                <a:srgbClr val="222222"/>
              </a:buClr>
              <a:buSzPts val="1300"/>
              <a:buFont typeface="Calibri"/>
              <a:buChar char="●"/>
            </a:pPr>
            <a:r>
              <a:rPr lang="en" sz="1300">
                <a:solidFill>
                  <a:srgbClr val="222222"/>
                </a:solidFill>
                <a:highlight>
                  <a:srgbClr val="FFFFFF"/>
                </a:highlight>
                <a:latin typeface="Calibri"/>
                <a:ea typeface="Calibri"/>
                <a:cs typeface="Calibri"/>
                <a:sym typeface="Calibri"/>
              </a:rPr>
              <a:t>Paypoint clients can call the Paypoint helpline number whilst they are in the store if they are having redemption problems.   Paypoint are investigating why this level of support is not, in some cases, proving helpful or providing a solution.</a:t>
            </a:r>
            <a:endParaRPr sz="1300">
              <a:solidFill>
                <a:srgbClr val="222222"/>
              </a:solidFill>
              <a:highlight>
                <a:srgbClr val="FFFFFF"/>
              </a:highlight>
              <a:latin typeface="Calibri"/>
              <a:ea typeface="Calibri"/>
              <a:cs typeface="Calibri"/>
              <a:sym typeface="Calibri"/>
            </a:endParaRPr>
          </a:p>
          <a:p>
            <a:pPr indent="0" lvl="0" marL="0" rtl="0" algn="l">
              <a:spcBef>
                <a:spcPts val="0"/>
              </a:spcBef>
              <a:spcAft>
                <a:spcPts val="160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pic>
        <p:nvPicPr>
          <p:cNvPr id="142" name="Google Shape;142;p26"/>
          <p:cNvPicPr preferRelativeResize="0"/>
          <p:nvPr/>
        </p:nvPicPr>
        <p:blipFill>
          <a:blip r:embed="rId3">
            <a:alphaModFix/>
          </a:blip>
          <a:stretch>
            <a:fillRect/>
          </a:stretch>
        </p:blipFill>
        <p:spPr>
          <a:xfrm>
            <a:off x="0" y="152400"/>
            <a:ext cx="9493008" cy="499110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if the PayPoint refuses to redeem a voucher?</a:t>
            </a:r>
            <a:endParaRPr/>
          </a:p>
          <a:p>
            <a:pPr indent="0" lvl="0" marL="0" rtl="0" algn="l">
              <a:spcBef>
                <a:spcPts val="0"/>
              </a:spcBef>
              <a:spcAft>
                <a:spcPts val="0"/>
              </a:spcAft>
              <a:buNone/>
            </a:pPr>
            <a:r>
              <a:t/>
            </a:r>
            <a:endParaRPr/>
          </a:p>
          <a:p>
            <a:pPr indent="-406400" lvl="0" marL="457200" rtl="0" algn="l">
              <a:spcBef>
                <a:spcPts val="0"/>
              </a:spcBef>
              <a:spcAft>
                <a:spcPts val="0"/>
              </a:spcAft>
              <a:buSzPts val="2800"/>
              <a:buChar char="-"/>
            </a:pPr>
            <a:r>
              <a:t/>
            </a:r>
            <a:endParaRPr/>
          </a:p>
        </p:txBody>
      </p:sp>
      <p:pic>
        <p:nvPicPr>
          <p:cNvPr id="148" name="Google Shape;148;p27"/>
          <p:cNvPicPr preferRelativeResize="0"/>
          <p:nvPr/>
        </p:nvPicPr>
        <p:blipFill>
          <a:blip r:embed="rId3">
            <a:alphaModFix/>
          </a:blip>
          <a:stretch>
            <a:fillRect/>
          </a:stretch>
        </p:blipFill>
        <p:spPr>
          <a:xfrm>
            <a:off x="311700" y="1141625"/>
            <a:ext cx="8839199" cy="4001868"/>
          </a:xfrm>
          <a:prstGeom prst="rect">
            <a:avLst/>
          </a:prstGeom>
          <a:noFill/>
          <a:ln>
            <a:noFill/>
          </a:ln>
        </p:spPr>
      </p:pic>
      <p:sp>
        <p:nvSpPr>
          <p:cNvPr id="149" name="Google Shape;149;p27"/>
          <p:cNvSpPr/>
          <p:nvPr/>
        </p:nvSpPr>
        <p:spPr>
          <a:xfrm>
            <a:off x="8080850" y="3857625"/>
            <a:ext cx="542100" cy="1046400"/>
          </a:xfrm>
          <a:prstGeom prst="up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These instructions will be included in voucher emails</a:t>
            </a:r>
            <a:endParaRPr/>
          </a:p>
        </p:txBody>
      </p:sp>
      <p:sp>
        <p:nvSpPr>
          <p:cNvPr id="155" name="Google Shape;155;p2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100">
              <a:solidFill>
                <a:srgbClr val="222222"/>
              </a:solidFill>
              <a:highlight>
                <a:srgbClr val="FFFFFF"/>
              </a:highlight>
              <a:latin typeface="Calibri"/>
              <a:ea typeface="Calibri"/>
              <a:cs typeface="Calibri"/>
              <a:sym typeface="Calibri"/>
            </a:endParaRPr>
          </a:p>
          <a:p>
            <a:pPr indent="0" lvl="0" marL="457200" rtl="0" algn="l">
              <a:spcBef>
                <a:spcPts val="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pic>
        <p:nvPicPr>
          <p:cNvPr id="156" name="Google Shape;156;p28"/>
          <p:cNvPicPr preferRelativeResize="0"/>
          <p:nvPr/>
        </p:nvPicPr>
        <p:blipFill>
          <a:blip r:embed="rId3">
            <a:alphaModFix/>
          </a:blip>
          <a:stretch>
            <a:fillRect/>
          </a:stretch>
        </p:blipFill>
        <p:spPr>
          <a:xfrm>
            <a:off x="1771000" y="1381925"/>
            <a:ext cx="5010748" cy="376157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Explain this to PayPoint outlets</a:t>
            </a:r>
            <a:endParaRPr/>
          </a:p>
        </p:txBody>
      </p:sp>
      <p:sp>
        <p:nvSpPr>
          <p:cNvPr id="162" name="Google Shape;162;p2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2200"/>
              <a:t>“</a:t>
            </a:r>
            <a:r>
              <a:rPr lang="en" sz="1600">
                <a:solidFill>
                  <a:srgbClr val="222222"/>
                </a:solidFill>
                <a:highlight>
                  <a:srgbClr val="FFFFFF"/>
                </a:highlight>
              </a:rPr>
              <a:t>[I] explained to them that they needed to press the Cash Out button to generate the ‘cash in the till’ and then use that to process the fuel top-up.  Both retailers were really suspicious of doing it, and it took some persuading – customers have reported that they had to just leave the shop without any fuel as they were refused assistance.”</a:t>
            </a:r>
            <a:endParaRPr sz="22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3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When you have exhausted all these options ...</a:t>
            </a:r>
            <a:endParaRPr/>
          </a:p>
        </p:txBody>
      </p:sp>
      <p:sp>
        <p:nvSpPr>
          <p:cNvPr id="168" name="Google Shape;168;p3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Report the problem using this form </a:t>
            </a:r>
            <a:r>
              <a:rPr lang="en" u="sng">
                <a:solidFill>
                  <a:schemeClr val="hlink"/>
                </a:solidFill>
                <a:hlinkClick r:id="rId3"/>
              </a:rPr>
              <a:t>https://forms.gle/MvuinkqGmqobaFHdA</a:t>
            </a:r>
            <a:r>
              <a:rPr lang="en"/>
              <a:t> </a:t>
            </a:r>
            <a:endParaRPr/>
          </a:p>
          <a:p>
            <a:pPr indent="0" lvl="0" marL="0" rtl="0" algn="l">
              <a:spcBef>
                <a:spcPts val="1600"/>
              </a:spcBef>
              <a:spcAft>
                <a:spcPts val="1600"/>
              </a:spcAft>
              <a:buNone/>
            </a:pPr>
            <a:r>
              <a:rPr lang="en"/>
              <a:t>Do </a:t>
            </a:r>
            <a:r>
              <a:rPr b="1" lang="en"/>
              <a:t>not</a:t>
            </a:r>
            <a:r>
              <a:rPr lang="en"/>
              <a:t> report voucher redemption issues by email</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3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Any questions?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About Saltley Community Association</a:t>
            </a:r>
            <a:endParaRPr/>
          </a:p>
        </p:txBody>
      </p:sp>
      <p:pic>
        <p:nvPicPr>
          <p:cNvPr id="61" name="Google Shape;61;p14"/>
          <p:cNvPicPr preferRelativeResize="0"/>
          <p:nvPr/>
        </p:nvPicPr>
        <p:blipFill>
          <a:blip r:embed="rId3">
            <a:alphaModFix/>
          </a:blip>
          <a:stretch>
            <a:fillRect/>
          </a:stretch>
        </p:blipFill>
        <p:spPr>
          <a:xfrm>
            <a:off x="5431875" y="3902075"/>
            <a:ext cx="3400425" cy="1123950"/>
          </a:xfrm>
          <a:prstGeom prst="rect">
            <a:avLst/>
          </a:prstGeom>
          <a:noFill/>
          <a:ln>
            <a:noFill/>
          </a:ln>
        </p:spPr>
      </p:pic>
      <p:pic>
        <p:nvPicPr>
          <p:cNvPr id="62" name="Google Shape;62;p14"/>
          <p:cNvPicPr preferRelativeResize="0"/>
          <p:nvPr/>
        </p:nvPicPr>
        <p:blipFill>
          <a:blip r:embed="rId4">
            <a:alphaModFix/>
          </a:blip>
          <a:stretch>
            <a:fillRect/>
          </a:stretch>
        </p:blipFill>
        <p:spPr>
          <a:xfrm>
            <a:off x="2008175" y="1202450"/>
            <a:ext cx="1806749" cy="2514901"/>
          </a:xfrm>
          <a:prstGeom prst="rect">
            <a:avLst/>
          </a:prstGeom>
          <a:noFill/>
          <a:ln>
            <a:noFill/>
          </a:ln>
        </p:spPr>
      </p:pic>
      <p:pic>
        <p:nvPicPr>
          <p:cNvPr id="63" name="Google Shape;63;p14"/>
          <p:cNvPicPr preferRelativeResize="0"/>
          <p:nvPr/>
        </p:nvPicPr>
        <p:blipFill>
          <a:blip r:embed="rId5">
            <a:alphaModFix/>
          </a:blip>
          <a:stretch>
            <a:fillRect/>
          </a:stretch>
        </p:blipFill>
        <p:spPr>
          <a:xfrm>
            <a:off x="4940699" y="1170125"/>
            <a:ext cx="2131711" cy="2579550"/>
          </a:xfrm>
          <a:prstGeom prst="rect">
            <a:avLst/>
          </a:prstGeom>
          <a:noFill/>
          <a:ln>
            <a:noFill/>
          </a:ln>
        </p:spPr>
      </p:pic>
      <p:sp>
        <p:nvSpPr>
          <p:cNvPr id="64" name="Google Shape;64;p14"/>
          <p:cNvSpPr/>
          <p:nvPr/>
        </p:nvSpPr>
        <p:spPr>
          <a:xfrm>
            <a:off x="4630250" y="1017725"/>
            <a:ext cx="707100" cy="2884500"/>
          </a:xfrm>
          <a:prstGeom prst="roundRect">
            <a:avLst>
              <a:gd fmla="val 16667" name="adj"/>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4"/>
          <p:cNvSpPr txBox="1"/>
          <p:nvPr/>
        </p:nvSpPr>
        <p:spPr>
          <a:xfrm>
            <a:off x="2008250" y="3749675"/>
            <a:ext cx="1806600" cy="440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Shahid Mir</a:t>
            </a:r>
            <a:endParaRPr/>
          </a:p>
        </p:txBody>
      </p:sp>
      <p:sp>
        <p:nvSpPr>
          <p:cNvPr id="66" name="Google Shape;66;p14"/>
          <p:cNvSpPr txBox="1"/>
          <p:nvPr/>
        </p:nvSpPr>
        <p:spPr>
          <a:xfrm>
            <a:off x="5265800" y="3809875"/>
            <a:ext cx="1806600" cy="440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Safdar Mir</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5"/>
          <p:cNvSpPr/>
          <p:nvPr/>
        </p:nvSpPr>
        <p:spPr>
          <a:xfrm>
            <a:off x="164300" y="2755000"/>
            <a:ext cx="8520600" cy="2224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Eligibility criteria</a:t>
            </a:r>
            <a:endParaRPr/>
          </a:p>
        </p:txBody>
      </p:sp>
      <p:sp>
        <p:nvSpPr>
          <p:cNvPr id="73" name="Google Shape;73;p1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A prepayment meter for electricity, or gas, or both</a:t>
            </a:r>
            <a:endParaRPr/>
          </a:p>
          <a:p>
            <a:pPr indent="-342900" lvl="0" marL="457200" rtl="0" algn="l">
              <a:spcBef>
                <a:spcPts val="0"/>
              </a:spcBef>
              <a:spcAft>
                <a:spcPts val="0"/>
              </a:spcAft>
              <a:buSzPts val="1800"/>
              <a:buChar char="-"/>
            </a:pPr>
            <a:r>
              <a:rPr lang="en"/>
              <a:t>At risk of running out of credit (self-disconnection)</a:t>
            </a:r>
            <a:endParaRPr/>
          </a:p>
          <a:p>
            <a:pPr indent="-342900" lvl="0" marL="457200" rtl="0" algn="l">
              <a:spcBef>
                <a:spcPts val="0"/>
              </a:spcBef>
              <a:spcAft>
                <a:spcPts val="0"/>
              </a:spcAft>
              <a:buSzPts val="1800"/>
              <a:buChar char="-"/>
            </a:pPr>
            <a:r>
              <a:rPr lang="en"/>
              <a:t>Lacks the means to top-up</a:t>
            </a:r>
            <a:endParaRPr/>
          </a:p>
          <a:p>
            <a:pPr indent="0" lvl="0" marL="0" rtl="0" algn="l">
              <a:spcBef>
                <a:spcPts val="1600"/>
              </a:spcBef>
              <a:spcAft>
                <a:spcPts val="1600"/>
              </a:spcAft>
              <a:buNone/>
            </a:pPr>
            <a:r>
              <a:rPr lang="en"/>
              <a:t>Both boxes below must be ticked on the application form to qualify for a voucher</a:t>
            </a:r>
            <a:endParaRPr/>
          </a:p>
        </p:txBody>
      </p:sp>
      <p:pic>
        <p:nvPicPr>
          <p:cNvPr id="74" name="Google Shape;74;p15"/>
          <p:cNvPicPr preferRelativeResize="0"/>
          <p:nvPr/>
        </p:nvPicPr>
        <p:blipFill>
          <a:blip r:embed="rId3">
            <a:alphaModFix/>
          </a:blip>
          <a:stretch>
            <a:fillRect/>
          </a:stretch>
        </p:blipFill>
        <p:spPr>
          <a:xfrm>
            <a:off x="398125" y="2968476"/>
            <a:ext cx="8052958" cy="19209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6"/>
          <p:cNvSpPr/>
          <p:nvPr/>
        </p:nvSpPr>
        <p:spPr>
          <a:xfrm>
            <a:off x="164300" y="2755000"/>
            <a:ext cx="8520600" cy="2224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Eligibility criteria</a:t>
            </a:r>
            <a:endParaRPr/>
          </a:p>
        </p:txBody>
      </p:sp>
      <p:sp>
        <p:nvSpPr>
          <p:cNvPr id="81" name="Google Shape;81;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A prepayment meter for electricity, or gas, or both</a:t>
            </a:r>
            <a:endParaRPr/>
          </a:p>
          <a:p>
            <a:pPr indent="-342900" lvl="0" marL="457200" rtl="0" algn="l">
              <a:spcBef>
                <a:spcPts val="0"/>
              </a:spcBef>
              <a:spcAft>
                <a:spcPts val="0"/>
              </a:spcAft>
              <a:buSzPts val="1800"/>
              <a:buChar char="-"/>
            </a:pPr>
            <a:r>
              <a:rPr lang="en"/>
              <a:t>At risk of running out of credit (self-disconnection)</a:t>
            </a:r>
            <a:endParaRPr/>
          </a:p>
          <a:p>
            <a:pPr indent="-342900" lvl="0" marL="457200" rtl="0" algn="l">
              <a:spcBef>
                <a:spcPts val="0"/>
              </a:spcBef>
              <a:spcAft>
                <a:spcPts val="0"/>
              </a:spcAft>
              <a:buSzPts val="1800"/>
              <a:buChar char="-"/>
            </a:pPr>
            <a:r>
              <a:rPr lang="en"/>
              <a:t>Lacks the means to top-up  </a:t>
            </a:r>
            <a:endParaRPr/>
          </a:p>
          <a:p>
            <a:pPr indent="0" lvl="0" marL="0" rtl="0" algn="l">
              <a:spcBef>
                <a:spcPts val="1600"/>
              </a:spcBef>
              <a:spcAft>
                <a:spcPts val="1600"/>
              </a:spcAft>
              <a:buNone/>
            </a:pPr>
            <a:r>
              <a:rPr lang="en"/>
              <a:t>Both boxes below must be ticked on the application form to qualify for a voucher</a:t>
            </a:r>
            <a:endParaRPr/>
          </a:p>
        </p:txBody>
      </p:sp>
      <p:pic>
        <p:nvPicPr>
          <p:cNvPr id="82" name="Google Shape;82;p16"/>
          <p:cNvPicPr preferRelativeResize="0"/>
          <p:nvPr/>
        </p:nvPicPr>
        <p:blipFill>
          <a:blip r:embed="rId3">
            <a:alphaModFix/>
          </a:blip>
          <a:stretch>
            <a:fillRect/>
          </a:stretch>
        </p:blipFill>
        <p:spPr>
          <a:xfrm>
            <a:off x="398125" y="2968476"/>
            <a:ext cx="8052958" cy="1920900"/>
          </a:xfrm>
          <a:prstGeom prst="rect">
            <a:avLst/>
          </a:prstGeom>
          <a:noFill/>
          <a:ln>
            <a:noFill/>
          </a:ln>
        </p:spPr>
      </p:pic>
      <p:sp>
        <p:nvSpPr>
          <p:cNvPr id="83" name="Google Shape;83;p16"/>
          <p:cNvSpPr txBox="1"/>
          <p:nvPr/>
        </p:nvSpPr>
        <p:spPr>
          <a:xfrm>
            <a:off x="56925" y="3563800"/>
            <a:ext cx="3000000" cy="461700"/>
          </a:xfrm>
          <a:prstGeom prst="rect">
            <a:avLst/>
          </a:prstGeom>
          <a:noFill/>
          <a:ln>
            <a:noFill/>
          </a:ln>
        </p:spPr>
        <p:txBody>
          <a:bodyPr anchorCtr="0" anchor="t" bIns="91425" lIns="91425" spcFirstLastPara="1" rIns="91425" wrap="square" tIns="91425">
            <a:spAutoFit/>
          </a:bodyPr>
          <a:lstStyle/>
          <a:p>
            <a:pPr indent="-342900" lvl="0" marL="457200" rtl="0" algn="l">
              <a:lnSpc>
                <a:spcPct val="115000"/>
              </a:lnSpc>
              <a:spcBef>
                <a:spcPts val="0"/>
              </a:spcBef>
              <a:spcAft>
                <a:spcPts val="0"/>
              </a:spcAft>
              <a:buClr>
                <a:schemeClr val="dk2"/>
              </a:buClr>
              <a:buSzPts val="1800"/>
              <a:buChar char="-"/>
            </a:pPr>
            <a:r>
              <a:rPr lang="en" sz="1800">
                <a:solidFill>
                  <a:schemeClr val="dk2"/>
                </a:solidFill>
              </a:rPr>
              <a:t>✅</a:t>
            </a:r>
            <a:endParaRPr/>
          </a:p>
        </p:txBody>
      </p:sp>
      <p:sp>
        <p:nvSpPr>
          <p:cNvPr id="84" name="Google Shape;84;p16"/>
          <p:cNvSpPr txBox="1"/>
          <p:nvPr/>
        </p:nvSpPr>
        <p:spPr>
          <a:xfrm>
            <a:off x="56925" y="4107175"/>
            <a:ext cx="3000000" cy="461700"/>
          </a:xfrm>
          <a:prstGeom prst="rect">
            <a:avLst/>
          </a:prstGeom>
          <a:noFill/>
          <a:ln>
            <a:noFill/>
          </a:ln>
        </p:spPr>
        <p:txBody>
          <a:bodyPr anchorCtr="0" anchor="t" bIns="91425" lIns="91425" spcFirstLastPara="1" rIns="91425" wrap="square" tIns="91425">
            <a:spAutoFit/>
          </a:bodyPr>
          <a:lstStyle/>
          <a:p>
            <a:pPr indent="-342900" lvl="0" marL="457200" rtl="0" algn="l">
              <a:lnSpc>
                <a:spcPct val="115000"/>
              </a:lnSpc>
              <a:spcBef>
                <a:spcPts val="0"/>
              </a:spcBef>
              <a:spcAft>
                <a:spcPts val="0"/>
              </a:spcAft>
              <a:buClr>
                <a:schemeClr val="dk2"/>
              </a:buClr>
              <a:buSzPts val="1800"/>
              <a:buChar char="-"/>
            </a:pPr>
            <a:r>
              <a:rPr lang="en" sz="1800">
                <a:solidFill>
                  <a:schemeClr val="dk2"/>
                </a:solidFill>
              </a:rPr>
              <a: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Means of verification</a:t>
            </a:r>
            <a:endParaRPr/>
          </a:p>
        </p:txBody>
      </p:sp>
      <p:sp>
        <p:nvSpPr>
          <p:cNvPr id="90" name="Google Shape;90;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You (the person making the referral) need to have seen any one of:</a:t>
            </a:r>
            <a:endParaRPr/>
          </a:p>
          <a:p>
            <a:pPr indent="-342900" lvl="0" marL="457200" rtl="0" algn="l">
              <a:spcBef>
                <a:spcPts val="1600"/>
              </a:spcBef>
              <a:spcAft>
                <a:spcPts val="0"/>
              </a:spcAft>
              <a:buSzPts val="1800"/>
              <a:buChar char="-"/>
            </a:pPr>
            <a:r>
              <a:rPr lang="en"/>
              <a:t>The prepayment meter, or a photo of the prepayment meter, or</a:t>
            </a:r>
            <a:endParaRPr/>
          </a:p>
          <a:p>
            <a:pPr indent="-342900" lvl="0" marL="457200" rtl="0" algn="l">
              <a:spcBef>
                <a:spcPts val="0"/>
              </a:spcBef>
              <a:spcAft>
                <a:spcPts val="0"/>
              </a:spcAft>
              <a:buSzPts val="1800"/>
              <a:buChar char="-"/>
            </a:pPr>
            <a:r>
              <a:rPr lang="en"/>
              <a:t>The top-up card, or a photo of the top-up card, or</a:t>
            </a:r>
            <a:endParaRPr/>
          </a:p>
          <a:p>
            <a:pPr indent="-342900" lvl="0" marL="457200" rtl="0" algn="l">
              <a:spcBef>
                <a:spcPts val="0"/>
              </a:spcBef>
              <a:spcAft>
                <a:spcPts val="0"/>
              </a:spcAft>
              <a:buSzPts val="1800"/>
              <a:buChar char="-"/>
            </a:pPr>
            <a:r>
              <a:rPr lang="en"/>
              <a:t>A letter from the energy supplier(s) showing that the household has a PPM</a:t>
            </a:r>
            <a:endParaRPr/>
          </a:p>
          <a:p>
            <a:pPr indent="0" lvl="0" marL="0" rtl="0" algn="l">
              <a:spcBef>
                <a:spcPts val="1600"/>
              </a:spcBef>
              <a:spcAft>
                <a:spcPts val="0"/>
              </a:spcAft>
              <a:buNone/>
            </a:pPr>
            <a:r>
              <a:rPr lang="en"/>
              <a:t>You do not need to submit this evidence when making the referral, only to confirm that you have seen it.</a:t>
            </a:r>
            <a:endParaRPr/>
          </a:p>
          <a:p>
            <a:pPr indent="0" lvl="0" marL="0" rtl="0" algn="l">
              <a:spcBef>
                <a:spcPts val="1600"/>
              </a:spcBef>
              <a:spcAft>
                <a:spcPts val="0"/>
              </a:spcAft>
              <a:buNone/>
            </a:pPr>
            <a:r>
              <a:rPr lang="en"/>
              <a:t>There is no means-testing.</a:t>
            </a:r>
            <a:endParaRPr/>
          </a:p>
          <a:p>
            <a:pPr indent="0" lvl="0" marL="0" rtl="0" algn="l">
              <a:spcBef>
                <a:spcPts val="1600"/>
              </a:spcBef>
              <a:spcAft>
                <a:spcPts val="1600"/>
              </a:spcAft>
              <a:buNone/>
            </a:pPr>
            <a:r>
              <a:rPr i="1" lang="en"/>
              <a:t>There is a small prize for the first person who can show a letter from an energy supplier showing that the household has a PPM.</a:t>
            </a:r>
            <a:endParaRPr i="1"/>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Referral procedure</a:t>
            </a:r>
            <a:endParaRPr/>
          </a:p>
        </p:txBody>
      </p:sp>
      <p:sp>
        <p:nvSpPr>
          <p:cNvPr id="96" name="Google Shape;96;p1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You will need the following information about the client:</a:t>
            </a:r>
            <a:endParaRPr/>
          </a:p>
          <a:p>
            <a:pPr indent="-342900" lvl="0" marL="457200" rtl="0" algn="l">
              <a:spcBef>
                <a:spcPts val="1600"/>
              </a:spcBef>
              <a:spcAft>
                <a:spcPts val="0"/>
              </a:spcAft>
              <a:buSzPts val="1800"/>
              <a:buChar char="-"/>
            </a:pPr>
            <a:r>
              <a:rPr lang="en"/>
              <a:t>Name and address</a:t>
            </a:r>
            <a:endParaRPr/>
          </a:p>
          <a:p>
            <a:pPr indent="-342900" lvl="0" marL="457200" rtl="0" algn="l">
              <a:spcBef>
                <a:spcPts val="0"/>
              </a:spcBef>
              <a:spcAft>
                <a:spcPts val="0"/>
              </a:spcAft>
              <a:buSzPts val="1800"/>
              <a:buChar char="-"/>
            </a:pPr>
            <a:r>
              <a:rPr lang="en"/>
              <a:t>Vulnerabilities, if you know them</a:t>
            </a:r>
            <a:endParaRPr/>
          </a:p>
          <a:p>
            <a:pPr indent="-342900" lvl="0" marL="457200" rtl="0" algn="l">
              <a:spcBef>
                <a:spcPts val="0"/>
              </a:spcBef>
              <a:spcAft>
                <a:spcPts val="0"/>
              </a:spcAft>
              <a:buSzPts val="1800"/>
              <a:buChar char="-"/>
            </a:pPr>
            <a:r>
              <a:rPr lang="en"/>
              <a:t>Who is their energy supplier</a:t>
            </a:r>
            <a:endParaRPr/>
          </a:p>
          <a:p>
            <a:pPr indent="-342900" lvl="0" marL="457200" rtl="0" algn="l">
              <a:spcBef>
                <a:spcPts val="0"/>
              </a:spcBef>
              <a:spcAft>
                <a:spcPts val="0"/>
              </a:spcAft>
              <a:buSzPts val="1800"/>
              <a:buChar char="-"/>
            </a:pPr>
            <a:r>
              <a:rPr lang="en"/>
              <a:t>PayPoint or Post Office? (British Gas customers cannot redeem vouchers at PayPoint)</a:t>
            </a:r>
            <a:endParaRPr/>
          </a:p>
          <a:p>
            <a:pPr indent="-342900" lvl="0" marL="457200" rtl="0" algn="l">
              <a:spcBef>
                <a:spcPts val="0"/>
              </a:spcBef>
              <a:spcAft>
                <a:spcPts val="0"/>
              </a:spcAft>
              <a:buSzPts val="1800"/>
              <a:buChar char="-"/>
            </a:pPr>
            <a:r>
              <a:rPr lang="en"/>
              <a:t>There are some new equal opportunities monitoring questions - optional</a:t>
            </a:r>
            <a:endParaRPr/>
          </a:p>
          <a:p>
            <a:pPr indent="0" lvl="0" marL="0" rtl="0" algn="l">
              <a:spcBef>
                <a:spcPts val="1600"/>
              </a:spcBef>
              <a:spcAft>
                <a:spcPts val="0"/>
              </a:spcAft>
              <a:buNone/>
            </a:pPr>
            <a:r>
              <a:rPr lang="en"/>
              <a:t>Please tell us briefly what other support you have given them, if any</a:t>
            </a:r>
            <a:endParaRPr/>
          </a:p>
          <a:p>
            <a:pPr indent="0" lvl="0" marL="0" rtl="0" algn="l">
              <a:spcBef>
                <a:spcPts val="1600"/>
              </a:spcBef>
              <a:spcAft>
                <a:spcPts val="0"/>
              </a:spcAft>
              <a:buClr>
                <a:schemeClr val="dk1"/>
              </a:buClr>
              <a:buSzPts val="1100"/>
              <a:buFont typeface="Arial"/>
              <a:buNone/>
            </a:pPr>
            <a:r>
              <a:rPr lang="en"/>
              <a:t>Referrals are made using this form </a:t>
            </a:r>
            <a:r>
              <a:rPr lang="en" u="sng">
                <a:solidFill>
                  <a:schemeClr val="hlink"/>
                </a:solidFill>
                <a:hlinkClick r:id="rId3"/>
              </a:rPr>
              <a:t>https://forms.gle/CQbMp9TV5VeY6XCY6</a:t>
            </a:r>
            <a:r>
              <a:rPr lang="en"/>
              <a:t> </a:t>
            </a:r>
            <a:endParaRPr/>
          </a:p>
          <a:p>
            <a:pPr indent="0" lvl="0" marL="0" rtl="0" algn="l">
              <a:spcBef>
                <a:spcPts val="1600"/>
              </a:spcBef>
              <a:spcAft>
                <a:spcPts val="160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happens next</a:t>
            </a:r>
            <a:endParaRPr/>
          </a:p>
        </p:txBody>
      </p:sp>
      <p:sp>
        <p:nvSpPr>
          <p:cNvPr id="102" name="Google Shape;102;p19"/>
          <p:cNvSpPr txBox="1"/>
          <p:nvPr>
            <p:ph idx="1" type="body"/>
          </p:nvPr>
        </p:nvSpPr>
        <p:spPr>
          <a:xfrm>
            <a:off x="311700" y="1017725"/>
            <a:ext cx="8520600" cy="34164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SzPts val="1700"/>
              <a:buChar char="-"/>
            </a:pPr>
            <a:r>
              <a:rPr lang="en" sz="1700"/>
              <a:t>The voucher code is sent to the email address of the person making the referral</a:t>
            </a:r>
            <a:endParaRPr sz="1700"/>
          </a:p>
          <a:p>
            <a:pPr indent="-336550" lvl="0" marL="457200" rtl="0" algn="l">
              <a:spcBef>
                <a:spcPts val="0"/>
              </a:spcBef>
              <a:spcAft>
                <a:spcPts val="0"/>
              </a:spcAft>
              <a:buSzPts val="1700"/>
              <a:buChar char="-"/>
            </a:pPr>
            <a:r>
              <a:rPr lang="en" sz="1700"/>
              <a:t>You then forward the content of the email (preferable) by SMS or email to the client, and they go to the shop themselves with their top-up card.  You should not normally go to the shop.</a:t>
            </a:r>
            <a:endParaRPr sz="1700"/>
          </a:p>
          <a:p>
            <a:pPr indent="-336550" lvl="0" marL="457200" rtl="0" algn="l">
              <a:spcBef>
                <a:spcPts val="0"/>
              </a:spcBef>
              <a:spcAft>
                <a:spcPts val="0"/>
              </a:spcAft>
              <a:buSzPts val="1700"/>
              <a:buChar char="-"/>
            </a:pPr>
            <a:r>
              <a:rPr lang="en" sz="1700"/>
              <a:t>Email is preferable so the client can show the whole email to the outlet</a:t>
            </a:r>
            <a:endParaRPr sz="1700"/>
          </a:p>
          <a:p>
            <a:pPr indent="-336550" lvl="0" marL="457200" rtl="0" algn="l">
              <a:spcBef>
                <a:spcPts val="0"/>
              </a:spcBef>
              <a:spcAft>
                <a:spcPts val="0"/>
              </a:spcAft>
              <a:buSzPts val="1700"/>
              <a:buChar char="-"/>
            </a:pPr>
            <a:r>
              <a:rPr lang="en" sz="1700"/>
              <a:t>Only if the client is unable to leave the house, e.g. self-isolating, shielding, or housebound, can you go to the shop on the client’s behalf, in which case you will need to go to the shop with their top-up card</a:t>
            </a:r>
            <a:endParaRPr sz="1700"/>
          </a:p>
          <a:p>
            <a:pPr indent="-336550" lvl="0" marL="457200" rtl="0" algn="l">
              <a:spcBef>
                <a:spcPts val="0"/>
              </a:spcBef>
              <a:spcAft>
                <a:spcPts val="0"/>
              </a:spcAft>
              <a:buSzPts val="1700"/>
              <a:buChar char="-"/>
            </a:pPr>
            <a:r>
              <a:rPr lang="en" sz="1700"/>
              <a:t>We will make referrals once a day.  This means that the client may have to wait 24-48 hours to receive the top-up.  This scheme is designed to help people in need but is not an emergency service.  It is a grant to the householder that does not need to be repaid.  Vouchers can be redeemed at all PayPoint (not British Gas) and Post Office outlets</a:t>
            </a:r>
            <a:endParaRPr sz="1700"/>
          </a:p>
          <a:p>
            <a:pPr indent="0" lvl="0" marL="0" rtl="0" algn="l">
              <a:spcBef>
                <a:spcPts val="1600"/>
              </a:spcBef>
              <a:spcAft>
                <a:spcPts val="160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pic>
        <p:nvPicPr>
          <p:cNvPr id="107" name="Google Shape;107;p20"/>
          <p:cNvPicPr preferRelativeResize="0"/>
          <p:nvPr/>
        </p:nvPicPr>
        <p:blipFill>
          <a:blip r:embed="rId3">
            <a:alphaModFix/>
          </a:blip>
          <a:stretch>
            <a:fillRect/>
          </a:stretch>
        </p:blipFill>
        <p:spPr>
          <a:xfrm>
            <a:off x="311700" y="1141625"/>
            <a:ext cx="8839199" cy="4001868"/>
          </a:xfrm>
          <a:prstGeom prst="rect">
            <a:avLst/>
          </a:prstGeom>
          <a:noFill/>
          <a:ln>
            <a:noFill/>
          </a:ln>
        </p:spPr>
      </p:pic>
      <p:sp>
        <p:nvSpPr>
          <p:cNvPr id="108" name="Google Shape;108;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Example of PayPoint voucher email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Example of Post Office voucher email </a:t>
            </a:r>
            <a:endParaRPr/>
          </a:p>
        </p:txBody>
      </p:sp>
      <p:pic>
        <p:nvPicPr>
          <p:cNvPr id="114" name="Google Shape;114;p21"/>
          <p:cNvPicPr preferRelativeResize="0"/>
          <p:nvPr/>
        </p:nvPicPr>
        <p:blipFill>
          <a:blip r:embed="rId3">
            <a:alphaModFix/>
          </a:blip>
          <a:stretch>
            <a:fillRect/>
          </a:stretch>
        </p:blipFill>
        <p:spPr>
          <a:xfrm>
            <a:off x="152400" y="1170125"/>
            <a:ext cx="8839201" cy="337199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