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f85ef04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f85ef04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93a63066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93a63066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93a63066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93a63066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93a63066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93a63066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569957c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569957c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93a63066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93a63066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93a63066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93a63066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a04683a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a04683a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39136f2e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39136f2e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e3b12d59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e3b12d5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a04683a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a04683a2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85a063c9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85a063c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8a04683a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a04683a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6f723ead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6f723ead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9ee700b4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9ee700b4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8a04683a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a04683a2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a04683a2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a04683a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a04683a2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a04683a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a04683a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a04683a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a04683a2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a04683a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a04683a2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a04683a2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a04683a2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a04683a2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85a063c9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85a063c9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a04683a2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a04683a2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6f723ead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6f723ead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85a063c9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85a063c9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93a6306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93a6306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93a63066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93a63066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93a63066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93a63066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93a63066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93a63066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93a63066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93a63066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DpJOKcgzXV0"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FDJ1lhTvEgU" TargetMode="Externa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hyperlink" Target="https://commons.wikimedia.org/w/index.php?curid=3313296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citizensadvice.org.uk/consumer/template-letters/letters/energy/complain-to-a-supplier-about-back-billing/" TargetMode="Externa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youtube.com/watch?v=nXnm77TyAGM"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Helping people in fuel poverty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For community workers and volunteers</a:t>
            </a:r>
            <a:endParaRPr/>
          </a:p>
        </p:txBody>
      </p:sp>
      <p:pic>
        <p:nvPicPr>
          <p:cNvPr id="56" name="Google Shape;56;p13"/>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PSR - free annual gas safety check	</a:t>
            </a:r>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chemeClr val="dk1"/>
              </a:buClr>
              <a:buSzPts val="2400"/>
              <a:buChar char="●"/>
            </a:pPr>
            <a:r>
              <a:rPr lang="en" sz="2400">
                <a:solidFill>
                  <a:schemeClr val="dk1"/>
                </a:solidFill>
              </a:rPr>
              <a:t>Homeowner, and</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Live alone, pensionable age or disabled or chronically sick</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Live with others, and all occupants are pensionable age, disabled or chronically sick</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Receive means tested benefits with a child under 5 </a:t>
            </a:r>
            <a:r>
              <a:rPr lang="en" sz="2400">
                <a:solidFill>
                  <a:schemeClr val="dk1"/>
                </a:solidFill>
              </a:rPr>
              <a:t>(British Gas only)</a:t>
            </a:r>
            <a:endParaRPr sz="2400">
              <a:solidFill>
                <a:schemeClr val="dk1"/>
              </a:solidFill>
            </a:endParaRPr>
          </a:p>
          <a:p>
            <a:pPr indent="-381000" lvl="0" marL="457200" rtl="0" algn="l">
              <a:spcBef>
                <a:spcPts val="0"/>
              </a:spcBef>
              <a:spcAft>
                <a:spcPts val="0"/>
              </a:spcAft>
              <a:buClr>
                <a:schemeClr val="dk1"/>
              </a:buClr>
              <a:buSzPts val="2400"/>
              <a:buChar char="●"/>
            </a:pPr>
            <a:r>
              <a:t/>
            </a:r>
            <a:endParaRPr sz="2400">
              <a:solidFill>
                <a:schemeClr val="dk1"/>
              </a:solidFill>
            </a:endParaRPr>
          </a:p>
          <a:p>
            <a:pPr indent="0" lvl="0" marL="0" rtl="0" algn="l">
              <a:spcBef>
                <a:spcPts val="2300"/>
              </a:spcBef>
              <a:spcAft>
                <a:spcPts val="1600"/>
              </a:spcAft>
              <a:buNone/>
            </a:pPr>
            <a:r>
              <a:t/>
            </a:r>
            <a:endParaRPr/>
          </a:p>
        </p:txBody>
      </p:sp>
      <p:pic>
        <p:nvPicPr>
          <p:cNvPr id="120" name="Google Shape;120;p22"/>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PSR - other free services	</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1200"/>
              </a:spcBef>
              <a:spcAft>
                <a:spcPts val="0"/>
              </a:spcAft>
              <a:buClr>
                <a:schemeClr val="dk1"/>
              </a:buClr>
              <a:buSzPts val="2200"/>
              <a:buChar char="●"/>
            </a:pPr>
            <a:r>
              <a:rPr lang="en" sz="2200">
                <a:solidFill>
                  <a:schemeClr val="dk1"/>
                </a:solidFill>
              </a:rPr>
              <a:t>Priority notice for electricity supply interruptions if you have essential medical equipment</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Alternative arrangements if gas supply interrupted – alternative cooking and heating – also priority for reconnection - if everyone is on PSR</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Password identification for supplier and transporter/distributor</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Nominated bill receiver/payer</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Alternative bill formats – large print, Braille, talking bill</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Repositioning of emergency control valve </a:t>
            </a:r>
            <a:endParaRPr sz="2200">
              <a:solidFill>
                <a:schemeClr val="dk1"/>
              </a:solidFill>
            </a:endParaRPr>
          </a:p>
          <a:p>
            <a:pPr indent="0" lvl="0" marL="457200" rtl="0" algn="l">
              <a:spcBef>
                <a:spcPts val="2300"/>
              </a:spcBef>
              <a:spcAft>
                <a:spcPts val="0"/>
              </a:spcAft>
              <a:buNone/>
            </a:pPr>
            <a:r>
              <a:t/>
            </a:r>
            <a:endParaRPr sz="2400">
              <a:solidFill>
                <a:schemeClr val="dk1"/>
              </a:solidFill>
            </a:endParaRPr>
          </a:p>
          <a:p>
            <a:pPr indent="0" lvl="0" marL="0" rtl="0" algn="l">
              <a:spcBef>
                <a:spcPts val="23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PSR - how to sign up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1200"/>
              </a:spcBef>
              <a:spcAft>
                <a:spcPts val="0"/>
              </a:spcAft>
              <a:buClr>
                <a:schemeClr val="dk1"/>
              </a:buClr>
              <a:buSzPts val="2200"/>
              <a:buChar char="●"/>
            </a:pPr>
            <a:r>
              <a:rPr lang="en" sz="2200">
                <a:solidFill>
                  <a:schemeClr val="dk1"/>
                </a:solidFill>
              </a:rPr>
              <a:t>There is a data sharing agreement in place </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This means if you contact your energy supplier, Cadent or Western Power Distribution, then you can be placed on all the relevant PSRs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Google “Cadent” or “WPD” or “name of energy supplier” plus “PSR”</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Separate process for Severn Trent’s PSR </a:t>
            </a:r>
            <a:endParaRPr sz="2200">
              <a:solidFill>
                <a:schemeClr val="dk1"/>
              </a:solidFill>
            </a:endParaRPr>
          </a:p>
          <a:p>
            <a:pPr indent="0" lvl="0" marL="457200" rtl="0" algn="l">
              <a:spcBef>
                <a:spcPts val="2300"/>
              </a:spcBef>
              <a:spcAft>
                <a:spcPts val="0"/>
              </a:spcAft>
              <a:buNone/>
            </a:pPr>
            <a:r>
              <a:t/>
            </a:r>
            <a:endParaRPr sz="2400">
              <a:solidFill>
                <a:schemeClr val="dk1"/>
              </a:solidFill>
            </a:endParaRPr>
          </a:p>
          <a:p>
            <a:pPr indent="0" lvl="0" marL="0" rtl="0" algn="l">
              <a:spcBef>
                <a:spcPts val="2300"/>
              </a:spcBef>
              <a:spcAft>
                <a:spcPts val="1600"/>
              </a:spcAft>
              <a:buNone/>
            </a:pPr>
            <a:r>
              <a:t/>
            </a:r>
            <a:endParaRPr/>
          </a:p>
        </p:txBody>
      </p:sp>
      <p:pic>
        <p:nvPicPr>
          <p:cNvPr id="133" name="Google Shape;133;p24"/>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Home Discount</a:t>
            </a:r>
            <a:endParaRPr/>
          </a:p>
        </p:txBody>
      </p:sp>
      <p:pic>
        <p:nvPicPr>
          <p:cNvPr descr="This piece first broadcast on 20 Dec 2012. Televised on UK's national television BBC One. Programme (Program) -- Breakfast." id="139" name="Google Shape;139;p25" title="Warm Home Discount (2012) - Part 1 of 2 (Paul Lewis - BBC R4's Money Box)">
            <a:hlinkClick r:id="rId3"/>
          </p:cNvPr>
          <p:cNvPicPr preferRelativeResize="0"/>
          <p:nvPr/>
        </p:nvPicPr>
        <p:blipFill>
          <a:blip r:embed="rId4">
            <a:alphaModFix/>
          </a:blip>
          <a:stretch>
            <a:fillRect/>
          </a:stretch>
        </p:blipFill>
        <p:spPr>
          <a:xfrm>
            <a:off x="2029275" y="11558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Home Discount</a:t>
            </a:r>
            <a:r>
              <a:rPr lang="en"/>
              <a:t> </a:t>
            </a:r>
            <a:endParaRPr/>
          </a:p>
        </p:txBody>
      </p:sp>
      <p:sp>
        <p:nvSpPr>
          <p:cNvPr id="145" name="Google Shape;145;p26"/>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2100">
              <a:solidFill>
                <a:schemeClr val="dk1"/>
              </a:solidFill>
            </a:endParaRPr>
          </a:p>
          <a:p>
            <a:pPr indent="-361950" lvl="0" marL="457200" rtl="0" algn="l">
              <a:spcBef>
                <a:spcPts val="2300"/>
              </a:spcBef>
              <a:spcAft>
                <a:spcPts val="0"/>
              </a:spcAft>
              <a:buClr>
                <a:schemeClr val="dk1"/>
              </a:buClr>
              <a:buSzPts val="2100"/>
              <a:buChar char="●"/>
            </a:pPr>
            <a:r>
              <a:rPr lang="en" sz="2100">
                <a:solidFill>
                  <a:schemeClr val="dk1"/>
                </a:solidFill>
              </a:rPr>
              <a:t>£140 discount on the electricity bill for qualifying households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Guarantee Credit element of Pension Credit - this is the WHD “Core Group” and automatically gets WHD credited to their bill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Your name or your partner’s is on the electricity bill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Your energy supplier must be part of the scheme - some smaller suppliers are not part of the scheme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If you have a pre-payment meter, the WHD is added as a credit to the meter </a:t>
            </a:r>
            <a:endParaRPr sz="2100">
              <a:solidFill>
                <a:schemeClr val="dk1"/>
              </a:solidFill>
            </a:endParaRPr>
          </a:p>
          <a:p>
            <a:pPr indent="0" lvl="0" marL="0" rtl="0" algn="l">
              <a:spcBef>
                <a:spcPts val="2300"/>
              </a:spcBef>
              <a:spcAft>
                <a:spcPts val="1600"/>
              </a:spcAft>
              <a:buNone/>
            </a:pPr>
            <a:r>
              <a:t/>
            </a:r>
            <a:endParaRPr/>
          </a:p>
        </p:txBody>
      </p:sp>
      <p:pic>
        <p:nvPicPr>
          <p:cNvPr id="146" name="Google Shape;146;p26"/>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Home Discount </a:t>
            </a:r>
            <a:endParaRPr/>
          </a:p>
        </p:txBody>
      </p:sp>
      <p:sp>
        <p:nvSpPr>
          <p:cNvPr id="152" name="Google Shape;152;p27"/>
          <p:cNvSpPr txBox="1"/>
          <p:nvPr>
            <p:ph idx="1" type="body"/>
          </p:nvPr>
        </p:nvSpPr>
        <p:spPr>
          <a:xfrm>
            <a:off x="311700" y="44502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2100">
              <a:solidFill>
                <a:schemeClr val="dk1"/>
              </a:solidFill>
            </a:endParaRPr>
          </a:p>
          <a:p>
            <a:pPr indent="-361950" lvl="0" marL="457200" rtl="0" algn="l">
              <a:spcBef>
                <a:spcPts val="2300"/>
              </a:spcBef>
              <a:spcAft>
                <a:spcPts val="0"/>
              </a:spcAft>
              <a:buClr>
                <a:schemeClr val="dk1"/>
              </a:buClr>
              <a:buSzPts val="2100"/>
              <a:buChar char="●"/>
            </a:pPr>
            <a:r>
              <a:rPr lang="en" sz="2100">
                <a:solidFill>
                  <a:schemeClr val="dk1"/>
                </a:solidFill>
              </a:rPr>
              <a:t>Additionally, there is the “broader group” who qualify</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Means-tested benefits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Suppliers have their own criteria</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You or your representative must apply to the energy company</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Smaller suppliers are not part of the scheme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If you change supplier at the wrong time you may no longer qualify</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Many people miss out on it, and need help and encouragement to apply</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There is also a Park Homes Warm Home Discount</a:t>
            </a:r>
            <a:endParaRPr sz="2100">
              <a:solidFill>
                <a:schemeClr val="dk1"/>
              </a:solidFill>
            </a:endParaRPr>
          </a:p>
          <a:p>
            <a:pPr indent="0" lvl="0" marL="0" rtl="0" algn="l">
              <a:spcBef>
                <a:spcPts val="23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room temperatures matter</a:t>
            </a:r>
            <a:endParaRPr/>
          </a:p>
          <a:p>
            <a:pPr indent="0" lvl="0" marL="0" rtl="0" algn="l">
              <a:spcBef>
                <a:spcPts val="0"/>
              </a:spcBef>
              <a:spcAft>
                <a:spcPts val="0"/>
              </a:spcAft>
              <a:buNone/>
            </a:pPr>
            <a:r>
              <a:t/>
            </a:r>
            <a:endParaRPr/>
          </a:p>
          <a:p>
            <a:pPr indent="0" lvl="0" marL="457200" rtl="0" algn="l">
              <a:lnSpc>
                <a:spcPct val="115000"/>
              </a:lnSpc>
              <a:spcBef>
                <a:spcPts val="12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1588400" y="152400"/>
            <a:ext cx="6451599"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0" y="72574"/>
            <a:ext cx="9682676" cy="507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Wet central heating systems</a:t>
            </a:r>
            <a:endParaRPr/>
          </a:p>
          <a:p>
            <a:pPr indent="0" lvl="0" marL="0" rtl="0" algn="l">
              <a:spcBef>
                <a:spcPts val="0"/>
              </a:spcBef>
              <a:spcAft>
                <a:spcPts val="0"/>
              </a:spcAft>
              <a:buNone/>
            </a:pPr>
            <a:r>
              <a:t/>
            </a:r>
            <a:endParaRPr/>
          </a:p>
          <a:p>
            <a:pPr indent="-361950" lvl="0" marL="457200" rtl="0" algn="l">
              <a:lnSpc>
                <a:spcPct val="115000"/>
              </a:lnSpc>
              <a:spcBef>
                <a:spcPts val="1200"/>
              </a:spcBef>
              <a:spcAft>
                <a:spcPts val="0"/>
              </a:spcAft>
              <a:buSzPts val="2100"/>
              <a:buChar char="●"/>
            </a:pPr>
            <a:r>
              <a:rPr lang="en" sz="2100"/>
              <a:t>Central boiler heats water</a:t>
            </a:r>
            <a:endParaRPr sz="2100"/>
          </a:p>
          <a:p>
            <a:pPr indent="-361950" lvl="0" marL="457200" rtl="0" algn="l">
              <a:lnSpc>
                <a:spcPct val="115000"/>
              </a:lnSpc>
              <a:spcBef>
                <a:spcPts val="0"/>
              </a:spcBef>
              <a:spcAft>
                <a:spcPts val="0"/>
              </a:spcAft>
              <a:buSzPts val="2100"/>
              <a:buChar char="●"/>
            </a:pPr>
            <a:r>
              <a:rPr lang="en" sz="2100"/>
              <a:t>Hot water is distributed through pipes to heat exchangers in floors or walls, or usually through radiators</a:t>
            </a:r>
            <a:endParaRPr sz="2100"/>
          </a:p>
          <a:p>
            <a:pPr indent="-361950" lvl="0" marL="457200" rtl="0" algn="l">
              <a:lnSpc>
                <a:spcPct val="115000"/>
              </a:lnSpc>
              <a:spcBef>
                <a:spcPts val="0"/>
              </a:spcBef>
              <a:spcAft>
                <a:spcPts val="0"/>
              </a:spcAft>
              <a:buSzPts val="2100"/>
              <a:buChar char="●"/>
            </a:pPr>
            <a:r>
              <a:rPr lang="en" sz="2100"/>
              <a:t>Mains gas is the most common fuel</a:t>
            </a:r>
            <a:endParaRPr sz="2100"/>
          </a:p>
          <a:p>
            <a:pPr indent="-361950" lvl="0" marL="457200" rtl="0" algn="l">
              <a:lnSpc>
                <a:spcPct val="115000"/>
              </a:lnSpc>
              <a:spcBef>
                <a:spcPts val="0"/>
              </a:spcBef>
              <a:spcAft>
                <a:spcPts val="0"/>
              </a:spcAft>
              <a:buSzPts val="2100"/>
              <a:buChar char="●"/>
            </a:pPr>
            <a:r>
              <a:rPr lang="en" sz="2100"/>
              <a:t>Hot water can be used for washing instantaneously (combination boiler) or stored (system boiler with hot water cylinder)</a:t>
            </a:r>
            <a:endParaRPr sz="2100"/>
          </a:p>
          <a:p>
            <a:pPr indent="-361950" lvl="0" marL="457200" rtl="0" algn="l">
              <a:lnSpc>
                <a:spcPct val="115000"/>
              </a:lnSpc>
              <a:spcBef>
                <a:spcPts val="0"/>
              </a:spcBef>
              <a:spcAft>
                <a:spcPts val="0"/>
              </a:spcAft>
              <a:buSzPts val="2100"/>
              <a:buChar char="●"/>
            </a:pPr>
            <a:r>
              <a:rPr lang="en" sz="2100"/>
              <a:t>Condensing boilers are most efficient.  A condensing boiler can be a condensing combination boiler or a condensing system boiler.</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90600" y="1013975"/>
            <a:ext cx="8970300" cy="400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Estimated bills</a:t>
            </a:r>
            <a:endParaRPr/>
          </a:p>
        </p:txBody>
      </p:sp>
      <p:pic>
        <p:nvPicPr>
          <p:cNvPr id="63" name="Google Shape;63;p14"/>
          <p:cNvPicPr preferRelativeResize="0"/>
          <p:nvPr/>
        </p:nvPicPr>
        <p:blipFill>
          <a:blip r:embed="rId3">
            <a:alphaModFix/>
          </a:blip>
          <a:stretch>
            <a:fillRect/>
          </a:stretch>
        </p:blipFill>
        <p:spPr>
          <a:xfrm>
            <a:off x="311700" y="1513800"/>
            <a:ext cx="3575776" cy="2856625"/>
          </a:xfrm>
          <a:prstGeom prst="rect">
            <a:avLst/>
          </a:prstGeom>
          <a:noFill/>
          <a:ln>
            <a:noFill/>
          </a:ln>
        </p:spPr>
      </p:pic>
      <p:pic>
        <p:nvPicPr>
          <p:cNvPr id="64" name="Google Shape;64;p14"/>
          <p:cNvPicPr preferRelativeResize="0"/>
          <p:nvPr/>
        </p:nvPicPr>
        <p:blipFill>
          <a:blip r:embed="rId4">
            <a:alphaModFix/>
          </a:blip>
          <a:stretch>
            <a:fillRect/>
          </a:stretch>
        </p:blipFill>
        <p:spPr>
          <a:xfrm>
            <a:off x="4111475" y="1296400"/>
            <a:ext cx="4662377" cy="1275350"/>
          </a:xfrm>
          <a:prstGeom prst="rect">
            <a:avLst/>
          </a:prstGeom>
          <a:noFill/>
          <a:ln>
            <a:noFill/>
          </a:ln>
        </p:spPr>
      </p:pic>
      <p:pic>
        <p:nvPicPr>
          <p:cNvPr id="65" name="Google Shape;65;p14"/>
          <p:cNvPicPr preferRelativeResize="0"/>
          <p:nvPr/>
        </p:nvPicPr>
        <p:blipFill>
          <a:blip r:embed="rId5">
            <a:alphaModFix/>
          </a:blip>
          <a:stretch>
            <a:fillRect/>
          </a:stretch>
        </p:blipFill>
        <p:spPr>
          <a:xfrm>
            <a:off x="4111474" y="2944375"/>
            <a:ext cx="4662377" cy="12554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2"/>
          <p:cNvPicPr preferRelativeResize="0"/>
          <p:nvPr/>
        </p:nvPicPr>
        <p:blipFill>
          <a:blip r:embed="rId3">
            <a:alphaModFix/>
          </a:blip>
          <a:stretch>
            <a:fillRect/>
          </a:stretch>
        </p:blipFill>
        <p:spPr>
          <a:xfrm>
            <a:off x="5431875" y="3902075"/>
            <a:ext cx="3400425" cy="1123950"/>
          </a:xfrm>
          <a:prstGeom prst="rect">
            <a:avLst/>
          </a:prstGeom>
          <a:noFill/>
          <a:ln>
            <a:noFill/>
          </a:ln>
        </p:spPr>
      </p:pic>
      <p:sp>
        <p:nvSpPr>
          <p:cNvPr id="178" name="Google Shape;178;p32"/>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Condensing gas boilers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Have a second heat exchanger that makes them more efficient than pre-2005 boilers</a:t>
            </a:r>
            <a:endParaRPr sz="2400"/>
          </a:p>
          <a:p>
            <a:pPr indent="-381000" lvl="0" marL="457200" rtl="0" algn="l">
              <a:lnSpc>
                <a:spcPct val="115000"/>
              </a:lnSpc>
              <a:spcBef>
                <a:spcPts val="0"/>
              </a:spcBef>
              <a:spcAft>
                <a:spcPts val="0"/>
              </a:spcAft>
              <a:buSzPts val="2400"/>
              <a:buChar char="●"/>
            </a:pPr>
            <a:r>
              <a:rPr lang="en" sz="2400"/>
              <a:t>Can be Condensing Combination boilers (instantaneous hot water) or Condensing System/Conventional boilers (hot water stored in cylinder)</a:t>
            </a:r>
            <a:endParaRPr sz="2400"/>
          </a:p>
          <a:p>
            <a:pPr indent="-381000" lvl="0" marL="457200" rtl="0" algn="l">
              <a:lnSpc>
                <a:spcPct val="115000"/>
              </a:lnSpc>
              <a:spcBef>
                <a:spcPts val="0"/>
              </a:spcBef>
              <a:spcAft>
                <a:spcPts val="0"/>
              </a:spcAft>
              <a:buSzPts val="2400"/>
              <a:buChar char="●"/>
            </a:pPr>
            <a:r>
              <a:rPr lang="en" sz="2400"/>
              <a:t>A condensate pipe is a good way to recognise a condensing boiler</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If you need extra assistance, please call 0330 123 9339 to avoid charges&#10;&#10;Advice for homeowners on how to thaw a frozen condensate pipe safely and prevent frozen pipes in the future. Video includes information about our 'CondenseSure' device which helps to prevent external condensate pipes from freezing, even in the harshest winter weather conditions found in the UK and Ireland.&#10;&#10;Worcester Bosch's Greenstar i and Greenstar CDi Classic range of boilers are designed to have little risk of the condensate pipe freezing in severe weather. The built in Condensesure Siphon has been proven to be effective at preventing frozen condensate at -15°C for a sustained period of 48 hours.&#10;&#10;Useful Links: &#10;📞 Customer Support: http://bit.ly/2mH3TeC&#10;⁉️ Troubleshooting &amp; FAQs: http://bit.ly/2Dndu5A &#10;👉 Find a New Boiler: http://bit.ly/2BceDH5 &#10;🔎 Search for a Worcester Accredited Installer near you: http://bit.ly/2FOLkhg" id="183" name="Google Shape;183;p33" title="Thaw and Prevent Frozen Condensate Pipes">
            <a:hlinkClick r:id="rId3"/>
          </p:cNvPr>
          <p:cNvPicPr preferRelativeResize="0"/>
          <p:nvPr/>
        </p:nvPicPr>
        <p:blipFill>
          <a:blip r:embed="rId4">
            <a:alphaModFix/>
          </a:blip>
          <a:stretch>
            <a:fillRect/>
          </a:stretch>
        </p:blipFill>
        <p:spPr>
          <a:xfrm>
            <a:off x="1244600" y="152400"/>
            <a:ext cx="6654800"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air heating systems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A central unit warms air</a:t>
            </a:r>
            <a:endParaRPr sz="2400"/>
          </a:p>
          <a:p>
            <a:pPr indent="-381000" lvl="0" marL="457200" rtl="0" algn="l">
              <a:lnSpc>
                <a:spcPct val="115000"/>
              </a:lnSpc>
              <a:spcBef>
                <a:spcPts val="0"/>
              </a:spcBef>
              <a:spcAft>
                <a:spcPts val="0"/>
              </a:spcAft>
              <a:buSzPts val="2400"/>
              <a:buChar char="●"/>
            </a:pPr>
            <a:r>
              <a:rPr lang="en" sz="2400"/>
              <a:t>Warm air is distributed by fans through ducts to outlet registers throughout the house</a:t>
            </a:r>
            <a:endParaRPr sz="2400"/>
          </a:p>
          <a:p>
            <a:pPr indent="-381000" lvl="0" marL="457200" rtl="0" algn="l">
              <a:lnSpc>
                <a:spcPct val="115000"/>
              </a:lnSpc>
              <a:spcBef>
                <a:spcPts val="0"/>
              </a:spcBef>
              <a:spcAft>
                <a:spcPts val="0"/>
              </a:spcAft>
              <a:buSzPts val="2400"/>
              <a:buChar char="●"/>
            </a:pPr>
            <a:r>
              <a:rPr lang="en" sz="2400"/>
              <a:t>Filters remove dust particles</a:t>
            </a:r>
            <a:endParaRPr sz="2400"/>
          </a:p>
          <a:p>
            <a:pPr indent="-381000" lvl="0" marL="457200" rtl="0" algn="l">
              <a:lnSpc>
                <a:spcPct val="115000"/>
              </a:lnSpc>
              <a:spcBef>
                <a:spcPts val="0"/>
              </a:spcBef>
              <a:spcAft>
                <a:spcPts val="0"/>
              </a:spcAft>
              <a:buSzPts val="2400"/>
              <a:buChar char="●"/>
            </a:pPr>
            <a:r>
              <a:rPr lang="en" sz="2400"/>
              <a:t>Electrostatic filters can be fitted to remove pollens </a:t>
            </a:r>
            <a:endParaRPr sz="2400"/>
          </a:p>
          <a:p>
            <a:pPr indent="-381000" lvl="0" marL="457200" rtl="0" algn="l">
              <a:lnSpc>
                <a:spcPct val="115000"/>
              </a:lnSpc>
              <a:spcBef>
                <a:spcPts val="0"/>
              </a:spcBef>
              <a:spcAft>
                <a:spcPts val="0"/>
              </a:spcAft>
              <a:buSzPts val="2400"/>
              <a:buChar char="●"/>
            </a:pPr>
            <a:r>
              <a:rPr lang="en" sz="2400"/>
              <a:t>Mains gas is the most common fuel</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pic>
        <p:nvPicPr>
          <p:cNvPr id="189" name="Google Shape;189;p34"/>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5"/>
          <p:cNvPicPr preferRelativeResize="0"/>
          <p:nvPr/>
        </p:nvPicPr>
        <p:blipFill>
          <a:blip r:embed="rId3">
            <a:alphaModFix/>
          </a:blip>
          <a:stretch>
            <a:fillRect/>
          </a:stretch>
        </p:blipFill>
        <p:spPr>
          <a:xfrm>
            <a:off x="0" y="1603000"/>
            <a:ext cx="3351875" cy="3395600"/>
          </a:xfrm>
          <a:prstGeom prst="rect">
            <a:avLst/>
          </a:prstGeom>
          <a:noFill/>
          <a:ln>
            <a:noFill/>
          </a:ln>
        </p:spPr>
      </p:pic>
      <p:pic>
        <p:nvPicPr>
          <p:cNvPr id="195" name="Google Shape;195;p35"/>
          <p:cNvPicPr preferRelativeResize="0"/>
          <p:nvPr/>
        </p:nvPicPr>
        <p:blipFill>
          <a:blip r:embed="rId4">
            <a:alphaModFix/>
          </a:blip>
          <a:stretch>
            <a:fillRect/>
          </a:stretch>
        </p:blipFill>
        <p:spPr>
          <a:xfrm>
            <a:off x="3077800" y="96175"/>
            <a:ext cx="5869450" cy="3258726"/>
          </a:xfrm>
          <a:prstGeom prst="rect">
            <a:avLst/>
          </a:prstGeom>
          <a:noFill/>
          <a:ln>
            <a:noFill/>
          </a:ln>
        </p:spPr>
      </p:pic>
      <p:sp>
        <p:nvSpPr>
          <p:cNvPr id="196" name="Google Shape;196;p35"/>
          <p:cNvSpPr txBox="1"/>
          <p:nvPr/>
        </p:nvSpPr>
        <p:spPr>
          <a:xfrm>
            <a:off x="3686775" y="3654775"/>
            <a:ext cx="4651500" cy="7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sz="1200"/>
              <a:t>mages:</a:t>
            </a:r>
            <a:endParaRPr sz="1200"/>
          </a:p>
          <a:p>
            <a:pPr indent="0" lvl="0" marL="0" rtl="0" algn="l">
              <a:spcBef>
                <a:spcPts val="0"/>
              </a:spcBef>
              <a:spcAft>
                <a:spcPts val="0"/>
              </a:spcAft>
              <a:buNone/>
            </a:pPr>
            <a:r>
              <a:rPr lang="en" sz="1200"/>
              <a:t>By Angelsharum - Own work, CC BY-SA 3.0, </a:t>
            </a:r>
            <a:r>
              <a:rPr lang="en" sz="1200" u="sng">
                <a:solidFill>
                  <a:schemeClr val="hlink"/>
                </a:solidFill>
                <a:hlinkClick r:id="rId5"/>
              </a:rPr>
              <a:t>https://commons.wikimedia.org/w/index.php?curid=33132962</a:t>
            </a:r>
            <a:endParaRPr sz="1200"/>
          </a:p>
          <a:p>
            <a:pPr indent="0" lvl="0" marL="0" rtl="0" algn="l">
              <a:spcBef>
                <a:spcPts val="0"/>
              </a:spcBef>
              <a:spcAft>
                <a:spcPts val="0"/>
              </a:spcAft>
              <a:buNone/>
            </a:pPr>
            <a:r>
              <a:rPr lang="en" sz="1200"/>
              <a:t>By Tim Evanson - https://www.flickr.com/photos/23165290@N00/25432805376/, CC BY-SA 2.0, https://commons.wikimedia.org/w/index.php?curid=47293036</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Electric storage heating systems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Heat storing materials such as concrete, ceramics, oil, water are heated up during off-peak periods such as night-time</a:t>
            </a:r>
            <a:endParaRPr sz="2400"/>
          </a:p>
          <a:p>
            <a:pPr indent="-381000" lvl="0" marL="457200" rtl="0" algn="l">
              <a:lnSpc>
                <a:spcPct val="115000"/>
              </a:lnSpc>
              <a:spcBef>
                <a:spcPts val="0"/>
              </a:spcBef>
              <a:spcAft>
                <a:spcPts val="0"/>
              </a:spcAft>
              <a:buSzPts val="2400"/>
              <a:buChar char="●"/>
            </a:pPr>
            <a:r>
              <a:rPr lang="en" sz="2400"/>
              <a:t>The heat is stored to be released during the following day</a:t>
            </a:r>
            <a:endParaRPr sz="2400"/>
          </a:p>
          <a:p>
            <a:pPr indent="-381000" lvl="0" marL="457200" rtl="0" algn="l">
              <a:lnSpc>
                <a:spcPct val="115000"/>
              </a:lnSpc>
              <a:spcBef>
                <a:spcPts val="0"/>
              </a:spcBef>
              <a:spcAft>
                <a:spcPts val="0"/>
              </a:spcAft>
              <a:buSzPts val="2400"/>
              <a:buChar char="●"/>
            </a:pPr>
            <a:r>
              <a:rPr lang="en" sz="2400"/>
              <a:t>The age of the appliances, the sophistication of its controls, the heat storage properties of the heat storing material all affect the efficiency of the heating system</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7"/>
          <p:cNvPicPr preferRelativeResize="0"/>
          <p:nvPr/>
        </p:nvPicPr>
        <p:blipFill>
          <a:blip r:embed="rId3">
            <a:alphaModFix/>
          </a:blip>
          <a:stretch>
            <a:fillRect/>
          </a:stretch>
        </p:blipFill>
        <p:spPr>
          <a:xfrm>
            <a:off x="5431875" y="3902075"/>
            <a:ext cx="3400425" cy="1123950"/>
          </a:xfrm>
          <a:prstGeom prst="rect">
            <a:avLst/>
          </a:prstGeom>
          <a:noFill/>
          <a:ln>
            <a:noFill/>
          </a:ln>
        </p:spPr>
      </p:pic>
      <p:sp>
        <p:nvSpPr>
          <p:cNvPr id="207" name="Google Shape;207;p37"/>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Electric under-floor heating systems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Electric elements placed within the concrete floor slabs heat the floor during off-peak periods</a:t>
            </a:r>
            <a:endParaRPr sz="2400"/>
          </a:p>
          <a:p>
            <a:pPr indent="-381000" lvl="0" marL="457200" rtl="0" algn="l">
              <a:lnSpc>
                <a:spcPct val="115000"/>
              </a:lnSpc>
              <a:spcBef>
                <a:spcPts val="0"/>
              </a:spcBef>
              <a:spcAft>
                <a:spcPts val="0"/>
              </a:spcAft>
              <a:buSzPts val="2400"/>
              <a:buChar char="●"/>
            </a:pPr>
            <a:r>
              <a:rPr lang="en" sz="2400"/>
              <a:t>Heat is then released from the slab</a:t>
            </a:r>
            <a:endParaRPr sz="2400"/>
          </a:p>
          <a:p>
            <a:pPr indent="-381000" lvl="0" marL="457200" rtl="0" algn="l">
              <a:lnSpc>
                <a:spcPct val="115000"/>
              </a:lnSpc>
              <a:spcBef>
                <a:spcPts val="0"/>
              </a:spcBef>
              <a:spcAft>
                <a:spcPts val="0"/>
              </a:spcAft>
              <a:buSzPts val="2400"/>
              <a:buChar char="●"/>
            </a:pPr>
            <a:r>
              <a:rPr lang="en" sz="2400"/>
              <a:t>There is little control over the heating system</a:t>
            </a:r>
            <a:endParaRPr sz="2400"/>
          </a:p>
          <a:p>
            <a:pPr indent="-381000" lvl="0" marL="457200" rtl="0" algn="l">
              <a:lnSpc>
                <a:spcPct val="115000"/>
              </a:lnSpc>
              <a:spcBef>
                <a:spcPts val="0"/>
              </a:spcBef>
              <a:spcAft>
                <a:spcPts val="0"/>
              </a:spcAft>
              <a:buSzPts val="2400"/>
              <a:buChar char="●"/>
            </a:pPr>
            <a:r>
              <a:rPr lang="en" sz="2400"/>
              <a:t>Common in 1960s in high-rise buildings</a:t>
            </a:r>
            <a:endParaRPr sz="2400"/>
          </a:p>
          <a:p>
            <a:pPr indent="-381000" lvl="0" marL="457200" rtl="0" algn="l">
              <a:lnSpc>
                <a:spcPct val="115000"/>
              </a:lnSpc>
              <a:spcBef>
                <a:spcPts val="0"/>
              </a:spcBef>
              <a:spcAft>
                <a:spcPts val="0"/>
              </a:spcAft>
              <a:buSzPts val="2400"/>
              <a:buChar char="●"/>
            </a:pPr>
            <a:r>
              <a:rPr lang="en" sz="2400"/>
              <a:t>Best suited to modern, highly insulated properties where constant heat output is required</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8"/>
          <p:cNvPicPr preferRelativeResize="0"/>
          <p:nvPr/>
        </p:nvPicPr>
        <p:blipFill>
          <a:blip r:embed="rId3">
            <a:alphaModFix/>
          </a:blip>
          <a:stretch>
            <a:fillRect/>
          </a:stretch>
        </p:blipFill>
        <p:spPr>
          <a:xfrm>
            <a:off x="5431875" y="3902075"/>
            <a:ext cx="3400425" cy="1123950"/>
          </a:xfrm>
          <a:prstGeom prst="rect">
            <a:avLst/>
          </a:prstGeom>
          <a:noFill/>
          <a:ln>
            <a:noFill/>
          </a:ln>
        </p:spPr>
      </p:pic>
      <p:sp>
        <p:nvSpPr>
          <p:cNvPr id="213" name="Google Shape;213;p38"/>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Portable individual heaters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Fuels include bottled gas, electricity, paraffin, heating oil</a:t>
            </a:r>
            <a:endParaRPr sz="2400"/>
          </a:p>
          <a:p>
            <a:pPr indent="-381000" lvl="0" marL="457200" rtl="0" algn="l">
              <a:lnSpc>
                <a:spcPct val="115000"/>
              </a:lnSpc>
              <a:spcBef>
                <a:spcPts val="0"/>
              </a:spcBef>
              <a:spcAft>
                <a:spcPts val="0"/>
              </a:spcAft>
              <a:buSzPts val="2400"/>
              <a:buChar char="●"/>
            </a:pPr>
            <a:r>
              <a:rPr lang="en" sz="2400"/>
              <a:t>Bottled gas and paraffin often banned by social housing providers through tenancy agreement</a:t>
            </a:r>
            <a:endParaRPr sz="2400"/>
          </a:p>
          <a:p>
            <a:pPr indent="-381000" lvl="0" marL="457200" rtl="0" algn="l">
              <a:lnSpc>
                <a:spcPct val="115000"/>
              </a:lnSpc>
              <a:spcBef>
                <a:spcPts val="0"/>
              </a:spcBef>
              <a:spcAft>
                <a:spcPts val="0"/>
              </a:spcAft>
              <a:buSzPts val="2400"/>
              <a:buChar char="●"/>
            </a:pPr>
            <a:r>
              <a:rPr lang="en" sz="2400"/>
              <a:t>Risk of trips and falls </a:t>
            </a:r>
            <a:endParaRPr sz="2400"/>
          </a:p>
          <a:p>
            <a:pPr indent="-381000" lvl="0" marL="457200" rtl="0" algn="l">
              <a:lnSpc>
                <a:spcPct val="115000"/>
              </a:lnSpc>
              <a:spcBef>
                <a:spcPts val="0"/>
              </a:spcBef>
              <a:spcAft>
                <a:spcPts val="0"/>
              </a:spcAft>
              <a:buSzPts val="2400"/>
              <a:buChar char="●"/>
            </a:pPr>
            <a:r>
              <a:rPr lang="en" sz="2400"/>
              <a:t>Carbon monoxide and condensation risks from bottled gas, paraffin, heating oil due to ventilation issues</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9"/>
          <p:cNvPicPr preferRelativeResize="0"/>
          <p:nvPr/>
        </p:nvPicPr>
        <p:blipFill>
          <a:blip r:embed="rId3">
            <a:alphaModFix/>
          </a:blip>
          <a:stretch>
            <a:fillRect/>
          </a:stretch>
        </p:blipFill>
        <p:spPr>
          <a:xfrm>
            <a:off x="5431875" y="3902075"/>
            <a:ext cx="3400425" cy="1123950"/>
          </a:xfrm>
          <a:prstGeom prst="rect">
            <a:avLst/>
          </a:prstGeom>
          <a:noFill/>
          <a:ln>
            <a:noFill/>
          </a:ln>
        </p:spPr>
      </p:pic>
      <p:sp>
        <p:nvSpPr>
          <p:cNvPr id="219" name="Google Shape;219;p39"/>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Community/district heating systems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Combined heat and power – efficient way of producing electricity, heat and hot water – fuelled by gas or biomass</a:t>
            </a:r>
            <a:endParaRPr sz="2400"/>
          </a:p>
          <a:p>
            <a:pPr indent="-381000" lvl="0" marL="457200" rtl="0" algn="l">
              <a:lnSpc>
                <a:spcPct val="115000"/>
              </a:lnSpc>
              <a:spcBef>
                <a:spcPts val="0"/>
              </a:spcBef>
              <a:spcAft>
                <a:spcPts val="0"/>
              </a:spcAft>
              <a:buSzPts val="2400"/>
              <a:buChar char="●"/>
            </a:pPr>
            <a:r>
              <a:rPr lang="en" sz="2400"/>
              <a:t>Very widespread in many parts of Europe and beyond</a:t>
            </a:r>
            <a:endParaRPr sz="2400"/>
          </a:p>
          <a:p>
            <a:pPr indent="-381000" lvl="0" marL="457200" rtl="0" algn="l">
              <a:lnSpc>
                <a:spcPct val="115000"/>
              </a:lnSpc>
              <a:spcBef>
                <a:spcPts val="0"/>
              </a:spcBef>
              <a:spcAft>
                <a:spcPts val="0"/>
              </a:spcAft>
              <a:buSzPts val="2400"/>
              <a:buChar char="●"/>
            </a:pPr>
            <a:r>
              <a:rPr lang="en" sz="2400"/>
              <a:t>Quite rare in the UK, occasionally found in tower blocks and other high-density housing, more commonly found in hospitals, factories, universities</a:t>
            </a:r>
            <a:endParaRPr sz="2400"/>
          </a:p>
          <a:p>
            <a:pPr indent="-381000" lvl="0" marL="457200" rtl="0" algn="l">
              <a:lnSpc>
                <a:spcPct val="115000"/>
              </a:lnSpc>
              <a:spcBef>
                <a:spcPts val="0"/>
              </a:spcBef>
              <a:spcAft>
                <a:spcPts val="0"/>
              </a:spcAft>
              <a:buSzPts val="2400"/>
              <a:buChar char="●"/>
            </a:pPr>
            <a:r>
              <a:rPr lang="en" sz="2400"/>
              <a:t>Micro-CHP systems are now available</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source and ground source heat pumps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Should only be used in a highly insulated building</a:t>
            </a:r>
            <a:endParaRPr sz="2400"/>
          </a:p>
          <a:p>
            <a:pPr indent="-381000" lvl="0" marL="457200" rtl="0" algn="l">
              <a:lnSpc>
                <a:spcPct val="115000"/>
              </a:lnSpc>
              <a:spcBef>
                <a:spcPts val="0"/>
              </a:spcBef>
              <a:spcAft>
                <a:spcPts val="0"/>
              </a:spcAft>
              <a:buSzPts val="2400"/>
              <a:buChar char="●"/>
            </a:pPr>
            <a:r>
              <a:rPr lang="en" sz="2400"/>
              <a:t>People need to be shown how they work</a:t>
            </a:r>
            <a:endParaRPr sz="2400"/>
          </a:p>
          <a:p>
            <a:pPr indent="-381000" lvl="0" marL="457200" rtl="0" algn="l">
              <a:lnSpc>
                <a:spcPct val="115000"/>
              </a:lnSpc>
              <a:spcBef>
                <a:spcPts val="0"/>
              </a:spcBef>
              <a:spcAft>
                <a:spcPts val="0"/>
              </a:spcAft>
              <a:buSzPts val="2400"/>
              <a:buChar char="●"/>
            </a:pPr>
            <a:r>
              <a:rPr lang="en" sz="2400"/>
              <a:t>A secondary source of domestic hot water may be needed e.g. immersion heater, in which case people need to be shown how to control the immersion heater</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pic>
        <p:nvPicPr>
          <p:cNvPr id="225" name="Google Shape;225;p40"/>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Heating appliance and system controls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Time switches and programmers</a:t>
            </a:r>
            <a:endParaRPr sz="2400"/>
          </a:p>
          <a:p>
            <a:pPr indent="-381000" lvl="0" marL="457200" rtl="0" algn="l">
              <a:lnSpc>
                <a:spcPct val="115000"/>
              </a:lnSpc>
              <a:spcBef>
                <a:spcPts val="0"/>
              </a:spcBef>
              <a:spcAft>
                <a:spcPts val="0"/>
              </a:spcAft>
              <a:buSzPts val="2400"/>
              <a:buChar char="●"/>
            </a:pPr>
            <a:r>
              <a:rPr lang="en" sz="2400"/>
              <a:t>Air temperature thermostats</a:t>
            </a:r>
            <a:endParaRPr sz="2400"/>
          </a:p>
          <a:p>
            <a:pPr indent="-381000" lvl="0" marL="457200" rtl="0" algn="l">
              <a:lnSpc>
                <a:spcPct val="115000"/>
              </a:lnSpc>
              <a:spcBef>
                <a:spcPts val="0"/>
              </a:spcBef>
              <a:spcAft>
                <a:spcPts val="0"/>
              </a:spcAft>
              <a:buSzPts val="2400"/>
              <a:buChar char="●"/>
            </a:pPr>
            <a:r>
              <a:rPr lang="en" sz="2400"/>
              <a:t>Thermostatic radiator valves</a:t>
            </a:r>
            <a:endParaRPr sz="2400"/>
          </a:p>
          <a:p>
            <a:pPr indent="-381000" lvl="0" marL="457200" rtl="0" algn="l">
              <a:lnSpc>
                <a:spcPct val="115000"/>
              </a:lnSpc>
              <a:spcBef>
                <a:spcPts val="0"/>
              </a:spcBef>
              <a:spcAft>
                <a:spcPts val="0"/>
              </a:spcAft>
              <a:buSzPts val="2400"/>
              <a:buChar char="●"/>
            </a:pPr>
            <a:r>
              <a:rPr lang="en" sz="2400"/>
              <a:t>Hot water cylinder thermostat</a:t>
            </a:r>
            <a:endParaRPr sz="2400"/>
          </a:p>
          <a:p>
            <a:pPr indent="-381000" lvl="0" marL="457200" rtl="0" algn="l">
              <a:lnSpc>
                <a:spcPct val="115000"/>
              </a:lnSpc>
              <a:spcBef>
                <a:spcPts val="0"/>
              </a:spcBef>
              <a:spcAft>
                <a:spcPts val="0"/>
              </a:spcAft>
              <a:buSzPts val="2400"/>
              <a:buChar char="●"/>
            </a:pPr>
            <a:r>
              <a:rPr lang="en" sz="2400"/>
              <a:t>Input/output charge controls (storage heaters)</a:t>
            </a:r>
            <a:endParaRPr sz="2400"/>
          </a:p>
          <a:p>
            <a:pPr indent="-381000" lvl="0" marL="457200" rtl="0" algn="l">
              <a:lnSpc>
                <a:spcPct val="115000"/>
              </a:lnSpc>
              <a:spcBef>
                <a:spcPts val="0"/>
              </a:spcBef>
              <a:spcAft>
                <a:spcPts val="0"/>
              </a:spcAft>
              <a:buSzPts val="2400"/>
              <a:buChar char="●"/>
            </a:pPr>
            <a:r>
              <a:rPr lang="en" sz="2400"/>
              <a:t>When did you last adjust yours?</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pic>
        <p:nvPicPr>
          <p:cNvPr id="231" name="Google Shape;231;p41"/>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Estimated bills</a:t>
            </a:r>
            <a:endParaRPr/>
          </a:p>
        </p:txBody>
      </p:sp>
      <p:sp>
        <p:nvSpPr>
          <p:cNvPr id="71" name="Google Shape;71;p15"/>
          <p:cNvSpPr txBox="1"/>
          <p:nvPr>
            <p:ph idx="1" type="body"/>
          </p:nvPr>
        </p:nvSpPr>
        <p:spPr>
          <a:xfrm>
            <a:off x="311700" y="10667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series of underestimated bills will lead to a build-up of debt - back-billing</a:t>
            </a:r>
            <a:endParaRPr/>
          </a:p>
          <a:p>
            <a:pPr indent="-342900" lvl="0" marL="457200" rtl="0" algn="l">
              <a:spcBef>
                <a:spcPts val="0"/>
              </a:spcBef>
              <a:spcAft>
                <a:spcPts val="0"/>
              </a:spcAft>
              <a:buSzPts val="1800"/>
              <a:buChar char="-"/>
            </a:pPr>
            <a:r>
              <a:rPr lang="en"/>
              <a:t>You cannot be back-billed for fuel used more than 12 months ago if you were incorrectly charged by the supplier</a:t>
            </a:r>
            <a:endParaRPr/>
          </a:p>
          <a:p>
            <a:pPr indent="-342900" lvl="0" marL="457200" rtl="0" algn="l">
              <a:spcBef>
                <a:spcPts val="0"/>
              </a:spcBef>
              <a:spcAft>
                <a:spcPts val="0"/>
              </a:spcAft>
              <a:buSzPts val="1800"/>
              <a:buChar char="-"/>
            </a:pPr>
            <a:r>
              <a:rPr lang="en"/>
              <a:t>This does not apply if the householder has refused access to meter inspectors, or tampered with the meter.</a:t>
            </a:r>
            <a:endParaRPr/>
          </a:p>
          <a:p>
            <a:pPr indent="-342900" lvl="0" marL="457200" rtl="0" algn="l">
              <a:spcBef>
                <a:spcPts val="0"/>
              </a:spcBef>
              <a:spcAft>
                <a:spcPts val="0"/>
              </a:spcAft>
              <a:buSzPts val="1800"/>
              <a:buChar char="-"/>
            </a:pPr>
            <a:r>
              <a:rPr lang="en"/>
              <a:t>The supplier should agree a payment arrangement on any remaining debt that you can’t settle straight away</a:t>
            </a:r>
            <a:endParaRPr/>
          </a:p>
          <a:p>
            <a:pPr indent="-342900" lvl="0" marL="457200" rtl="0" algn="l">
              <a:spcBef>
                <a:spcPts val="0"/>
              </a:spcBef>
              <a:spcAft>
                <a:spcPts val="0"/>
              </a:spcAft>
              <a:buSzPts val="1800"/>
              <a:buChar char="-"/>
            </a:pPr>
            <a:r>
              <a:rPr lang="en" sz="1100" u="sng">
                <a:solidFill>
                  <a:schemeClr val="hlink"/>
                </a:solidFill>
                <a:hlinkClick r:id="rId3"/>
              </a:rPr>
              <a:t>https://www.citizensadvice.org.uk/consumer/template-letters/letters/energy/complain-to-a-supplier-about-back-billing/</a:t>
            </a:r>
            <a:r>
              <a:rPr lang="en"/>
              <a:t> </a:t>
            </a:r>
            <a:endParaRPr/>
          </a:p>
          <a:p>
            <a:pPr indent="-342900" lvl="0" marL="457200" rtl="0" algn="l">
              <a:spcBef>
                <a:spcPts val="0"/>
              </a:spcBef>
              <a:spcAft>
                <a:spcPts val="0"/>
              </a:spcAft>
              <a:buSzPts val="1800"/>
              <a:buChar char="-"/>
            </a:pPr>
            <a:r>
              <a:rPr lang="en"/>
              <a:t>Over-estimated bills lead to over-payment and you should get a refund</a:t>
            </a:r>
            <a:endParaRPr/>
          </a:p>
        </p:txBody>
      </p:sp>
      <p:pic>
        <p:nvPicPr>
          <p:cNvPr id="72" name="Google Shape;72;p15"/>
          <p:cNvPicPr preferRelativeResize="0"/>
          <p:nvPr/>
        </p:nvPicPr>
        <p:blipFill>
          <a:blip r:embed="rId4">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311700" y="43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Timers, programmers and timer/programmers</a:t>
            </a:r>
            <a:endParaRPr/>
          </a:p>
          <a:p>
            <a:pPr indent="0" lvl="0" marL="0" rtl="0" algn="l">
              <a:spcBef>
                <a:spcPts val="0"/>
              </a:spcBef>
              <a:spcAft>
                <a:spcPts val="0"/>
              </a:spcAft>
              <a:buNone/>
            </a:pPr>
            <a:r>
              <a:t/>
            </a:r>
            <a:endParaRPr/>
          </a:p>
          <a:p>
            <a:pPr indent="-381000" lvl="0" marL="457200" rtl="0" algn="l">
              <a:lnSpc>
                <a:spcPct val="115000"/>
              </a:lnSpc>
              <a:spcBef>
                <a:spcPts val="1200"/>
              </a:spcBef>
              <a:spcAft>
                <a:spcPts val="0"/>
              </a:spcAft>
              <a:buSzPts val="2400"/>
              <a:buChar char="●"/>
            </a:pPr>
            <a:r>
              <a:rPr lang="en" sz="2400"/>
              <a:t>Clock-based units that control when space and water heating system switches on and off</a:t>
            </a:r>
            <a:endParaRPr sz="2400"/>
          </a:p>
          <a:p>
            <a:pPr indent="-381000" lvl="0" marL="457200" rtl="0" algn="l">
              <a:lnSpc>
                <a:spcPct val="115000"/>
              </a:lnSpc>
              <a:spcBef>
                <a:spcPts val="0"/>
              </a:spcBef>
              <a:spcAft>
                <a:spcPts val="0"/>
              </a:spcAft>
              <a:buSzPts val="2400"/>
              <a:buChar char="●"/>
            </a:pPr>
            <a:r>
              <a:rPr lang="en" sz="2400"/>
              <a:t>Mechanical or digital</a:t>
            </a:r>
            <a:endParaRPr sz="2400"/>
          </a:p>
          <a:p>
            <a:pPr indent="-381000" lvl="0" marL="457200" rtl="0" algn="l">
              <a:lnSpc>
                <a:spcPct val="115000"/>
              </a:lnSpc>
              <a:spcBef>
                <a:spcPts val="0"/>
              </a:spcBef>
              <a:spcAft>
                <a:spcPts val="0"/>
              </a:spcAft>
              <a:buSzPts val="2400"/>
              <a:buChar char="●"/>
            </a:pPr>
            <a:r>
              <a:rPr lang="en" sz="2400"/>
              <a:t>On and Off periods, which may be repeated over a 24 hour or 7 day cycle</a:t>
            </a:r>
            <a:endParaRPr sz="2400"/>
          </a:p>
          <a:p>
            <a:pPr indent="-381000" lvl="0" marL="457200" rtl="0" algn="l">
              <a:lnSpc>
                <a:spcPct val="115000"/>
              </a:lnSpc>
              <a:spcBef>
                <a:spcPts val="0"/>
              </a:spcBef>
              <a:spcAft>
                <a:spcPts val="0"/>
              </a:spcAft>
              <a:buSzPts val="2400"/>
              <a:buChar char="●"/>
            </a:pPr>
            <a:r>
              <a:rPr lang="en" sz="2400"/>
              <a:t>Have 'override' or 'advance' options so system can be used outside of times that the system is programmed to operate</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400"/>
          </a:p>
          <a:p>
            <a:pPr indent="0" lvl="0" marL="457200" rtl="0" algn="l">
              <a:lnSpc>
                <a:spcPct val="115000"/>
              </a:lnSpc>
              <a:spcBef>
                <a:spcPts val="2300"/>
              </a:spcBef>
              <a:spcAft>
                <a:spcPts val="0"/>
              </a:spcAft>
              <a:buNone/>
            </a:pPr>
            <a:r>
              <a:t/>
            </a:r>
            <a:endParaRPr sz="2100"/>
          </a:p>
          <a:p>
            <a:pPr indent="0" lvl="0" marL="457200" rtl="0" algn="l">
              <a:spcBef>
                <a:spcPts val="2300"/>
              </a:spcBef>
              <a:spcAft>
                <a:spcPts val="0"/>
              </a:spcAft>
              <a:buNone/>
            </a:pPr>
            <a:r>
              <a:t/>
            </a:r>
            <a:endParaRPr sz="2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Learn how to set your Danfoss programmer/timer so it turns your central heating on and off automatically when you want it to. See our webpage on central heating controls at www.cse.org.uk/central-heating-controls. Here's a link to the manual from Danfoss themselves. It’s essentially the same model as in our video but has hot water and heating rather than just heating: https://assets.danfoss.com/documents/DOC003886406803/DOC003886406803.pdf" id="241" name="Google Shape;241;p43" title="How to use a Danfoss digital central heating programmer">
            <a:hlinkClick r:id="rId3"/>
          </p:cNvPr>
          <p:cNvPicPr preferRelativeResize="0"/>
          <p:nvPr/>
        </p:nvPicPr>
        <p:blipFill>
          <a:blip r:embed="rId4">
            <a:alphaModFix/>
          </a:blip>
          <a:stretch>
            <a:fillRect/>
          </a:stretch>
        </p:blipFill>
        <p:spPr>
          <a:xfrm>
            <a:off x="1697075" y="111025"/>
            <a:ext cx="6274800" cy="470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Payment methods</a:t>
            </a:r>
            <a:endParaRPr/>
          </a:p>
        </p:txBody>
      </p:sp>
      <p:sp>
        <p:nvSpPr>
          <p:cNvPr id="78" name="Google Shape;78;p16"/>
          <p:cNvSpPr txBox="1"/>
          <p:nvPr>
            <p:ph idx="1" type="body"/>
          </p:nvPr>
        </p:nvSpPr>
        <p:spPr>
          <a:xfrm>
            <a:off x="311700" y="1017725"/>
            <a:ext cx="89868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chemeClr val="dk1"/>
              </a:buClr>
              <a:buSzPts val="2400"/>
              <a:buChar char="-"/>
            </a:pPr>
            <a:r>
              <a:rPr lang="en" sz="2400">
                <a:solidFill>
                  <a:schemeClr val="dk1"/>
                </a:solidFill>
              </a:rPr>
              <a:t>Suppliers are obliged to offer a range of payment methods to consumers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Including direct debit, payment on receipt of bill, monthly payment scheme, prepayment meters, Fuel Direct</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British Gas have recently restricted payment options for their prepayment customers by withdrawing from PayPoint as a payment method</a:t>
            </a:r>
            <a:endParaRPr sz="2400">
              <a:solidFill>
                <a:schemeClr val="dk1"/>
              </a:solidFill>
            </a:endParaRPr>
          </a:p>
          <a:p>
            <a:pPr indent="0" lvl="0" marL="457200" rtl="0" algn="l">
              <a:spcBef>
                <a:spcPts val="2300"/>
              </a:spcBef>
              <a:spcAft>
                <a:spcPts val="2300"/>
              </a:spcAft>
              <a:buNone/>
            </a:pPr>
            <a:r>
              <a:t/>
            </a:r>
            <a:endParaRPr/>
          </a:p>
        </p:txBody>
      </p:sp>
      <p:pic>
        <p:nvPicPr>
          <p:cNvPr id="79" name="Google Shape;79;p16"/>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Debt and disconnection - supplier obligations</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1200"/>
              </a:spcBef>
              <a:spcAft>
                <a:spcPts val="0"/>
              </a:spcAft>
              <a:buClr>
                <a:schemeClr val="dk1"/>
              </a:buClr>
              <a:buSzPts val="2100"/>
              <a:buChar char="●"/>
            </a:pPr>
            <a:r>
              <a:rPr lang="en" sz="2100">
                <a:solidFill>
                  <a:schemeClr val="dk1"/>
                </a:solidFill>
              </a:rPr>
              <a:t>Suppliers must make payment arrangements if a consumer is experiencing financial difficulties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Payment by instalments weekly, fortnightly, monthly</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Inform the consumer of Fuel Direct if applicable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Offer to fit a PPM if safe and practical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Offer energy efficiency advice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Take into account money advice and recommendations from third parties </a:t>
            </a:r>
            <a:endParaRPr sz="2100">
              <a:solidFill>
                <a:schemeClr val="dk1"/>
              </a:solidFill>
            </a:endParaRPr>
          </a:p>
          <a:p>
            <a:pPr indent="0" lvl="0" marL="0" rtl="0" algn="l">
              <a:spcBef>
                <a:spcPts val="2300"/>
              </a:spcBef>
              <a:spcAft>
                <a:spcPts val="1600"/>
              </a:spcAft>
              <a:buNone/>
            </a:pPr>
            <a:r>
              <a:t/>
            </a:r>
            <a:endParaRPr/>
          </a:p>
        </p:txBody>
      </p:sp>
      <p:pic>
        <p:nvPicPr>
          <p:cNvPr id="86" name="Google Shape;86;p17"/>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5431875" y="3902075"/>
            <a:ext cx="3400425" cy="1123950"/>
          </a:xfrm>
          <a:prstGeom prst="rect">
            <a:avLst/>
          </a:prstGeom>
          <a:noFill/>
          <a:ln>
            <a:noFill/>
          </a:ln>
        </p:spPr>
      </p:pic>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Debt and disconnection - consumer obligations</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1200"/>
              </a:spcBef>
              <a:spcAft>
                <a:spcPts val="0"/>
              </a:spcAft>
              <a:buClr>
                <a:schemeClr val="dk1"/>
              </a:buClr>
              <a:buSzPts val="2100"/>
              <a:buChar char="●"/>
            </a:pPr>
            <a:r>
              <a:rPr lang="en" sz="2100">
                <a:solidFill>
                  <a:schemeClr val="dk1"/>
                </a:solidFill>
              </a:rPr>
              <a:t>If charges are disputed, continue to pay what they think is the correct amount</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It is advisable to take independent advice including preparing a personal budget</a:t>
            </a:r>
            <a:endParaRPr sz="2100">
              <a:solidFill>
                <a:schemeClr val="dk1"/>
              </a:solidFill>
            </a:endParaRPr>
          </a:p>
          <a:p>
            <a:pPr indent="0" lvl="0" marL="457200" rtl="0" algn="l">
              <a:spcBef>
                <a:spcPts val="2300"/>
              </a:spcBef>
              <a:spcAft>
                <a:spcPts val="0"/>
              </a:spcAft>
              <a:buNone/>
            </a:pPr>
            <a:r>
              <a:t/>
            </a:r>
            <a:endParaRPr sz="2100">
              <a:solidFill>
                <a:schemeClr val="dk1"/>
              </a:solidFill>
            </a:endParaRPr>
          </a:p>
          <a:p>
            <a:pPr indent="0" lvl="0" marL="457200" rtl="0" algn="l">
              <a:spcBef>
                <a:spcPts val="2300"/>
              </a:spcBef>
              <a:spcAft>
                <a:spcPts val="0"/>
              </a:spcAft>
              <a:buNone/>
            </a:pPr>
            <a:r>
              <a:rPr lang="en" sz="2100">
                <a:solidFill>
                  <a:schemeClr val="dk1"/>
                </a:solidFill>
              </a:rPr>
              <a:t>Disconnection is rarely used by suppliers for debt nowadays.</a:t>
            </a:r>
            <a:endParaRPr sz="2100">
              <a:solidFill>
                <a:schemeClr val="dk1"/>
              </a:solidFill>
            </a:endParaRPr>
          </a:p>
          <a:p>
            <a:pPr indent="0" lvl="0" marL="0" rtl="0" algn="l">
              <a:spcBef>
                <a:spcPts val="23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Disconnection - supplier obligations and voluntary codes</a:t>
            </a:r>
            <a:endParaRPr/>
          </a:p>
        </p:txBody>
      </p:sp>
      <p:sp>
        <p:nvSpPr>
          <p:cNvPr id="99" name="Google Shape;99;p19"/>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2100">
              <a:solidFill>
                <a:schemeClr val="dk1"/>
              </a:solidFill>
            </a:endParaRPr>
          </a:p>
          <a:p>
            <a:pPr indent="-361950" lvl="0" marL="457200" rtl="0" algn="l">
              <a:spcBef>
                <a:spcPts val="2300"/>
              </a:spcBef>
              <a:spcAft>
                <a:spcPts val="0"/>
              </a:spcAft>
              <a:buClr>
                <a:schemeClr val="dk1"/>
              </a:buClr>
              <a:buSzPts val="2100"/>
              <a:buChar char="●"/>
            </a:pPr>
            <a:r>
              <a:rPr lang="en" sz="2100">
                <a:solidFill>
                  <a:schemeClr val="dk1"/>
                </a:solidFill>
              </a:rPr>
              <a:t>Prohibited from disconnecting a premises occupied by a customer who is eligible for the Priority Services Register 1 October - 31 March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The Energy UK “Safety Net” - a pledge to never knowingly disconnect a vulnerable household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You cannot be disconnected for debt owed to a former supplier</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 bankrupt cannot be disconnected for debt built up before bankruptcy </a:t>
            </a:r>
            <a:endParaRPr sz="2100">
              <a:solidFill>
                <a:schemeClr val="dk1"/>
              </a:solidFill>
            </a:endParaRPr>
          </a:p>
          <a:p>
            <a:pPr indent="0" lvl="0" marL="0" rtl="0" algn="l">
              <a:spcBef>
                <a:spcPts val="23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Priority Services Register - who provides it	</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chemeClr val="dk1"/>
              </a:buClr>
              <a:buSzPts val="2400"/>
              <a:buChar char="●"/>
            </a:pPr>
            <a:r>
              <a:rPr lang="en" sz="2400">
                <a:solidFill>
                  <a:schemeClr val="dk1"/>
                </a:solidFill>
              </a:rPr>
              <a:t>Gas and electricity suppliers</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Gas transporters (network operators) - Cadent</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Electricity distribution network operators - Western Power Distribution</a:t>
            </a:r>
            <a:endParaRPr sz="2400">
              <a:solidFill>
                <a:schemeClr val="dk1"/>
              </a:solidFill>
            </a:endParaRPr>
          </a:p>
          <a:p>
            <a:pPr indent="-381000" lvl="0" marL="457200" rtl="0" algn="l">
              <a:spcBef>
                <a:spcPts val="0"/>
              </a:spcBef>
              <a:spcAft>
                <a:spcPts val="0"/>
              </a:spcAft>
              <a:buClr>
                <a:schemeClr val="dk1"/>
              </a:buClr>
              <a:buSzPts val="2400"/>
              <a:buChar char="●"/>
            </a:pPr>
            <a:r>
              <a:t/>
            </a:r>
            <a:endParaRPr sz="2400">
              <a:solidFill>
                <a:schemeClr val="dk1"/>
              </a:solidFill>
            </a:endParaRPr>
          </a:p>
          <a:p>
            <a:pPr indent="0" lvl="0" marL="0" rtl="0" algn="l">
              <a:spcBef>
                <a:spcPts val="2300"/>
              </a:spcBef>
              <a:spcAft>
                <a:spcPts val="1600"/>
              </a:spcAft>
              <a:buNone/>
            </a:pPr>
            <a:r>
              <a:t/>
            </a:r>
            <a:endParaRPr/>
          </a:p>
        </p:txBody>
      </p:sp>
      <p:pic>
        <p:nvPicPr>
          <p:cNvPr id="106" name="Google Shape;106;p20"/>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Priority Services Register - eligibility	</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1200"/>
              </a:spcBef>
              <a:spcAft>
                <a:spcPts val="0"/>
              </a:spcAft>
              <a:buClr>
                <a:schemeClr val="dk1"/>
              </a:buClr>
              <a:buSzPts val="2400"/>
              <a:buChar char="●"/>
            </a:pPr>
            <a:r>
              <a:rPr lang="en" sz="2400">
                <a:solidFill>
                  <a:schemeClr val="dk1"/>
                </a:solidFill>
              </a:rPr>
              <a:t>Of pensionable age, or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Have a disability (including impaired hearing or vision), or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Are chronically sick</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Some suppliers also have families on benefits with a child under 5 on their PSR</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Some of the benefits of the PSR have additional criteria</a:t>
            </a:r>
            <a:endParaRPr sz="2400">
              <a:solidFill>
                <a:schemeClr val="dk1"/>
              </a:solidFill>
            </a:endParaRPr>
          </a:p>
          <a:p>
            <a:pPr indent="0" lvl="0" marL="0" rtl="0" algn="l">
              <a:spcBef>
                <a:spcPts val="2300"/>
              </a:spcBef>
              <a:spcAft>
                <a:spcPts val="1600"/>
              </a:spcAft>
              <a:buNone/>
            </a:pPr>
            <a:r>
              <a:t/>
            </a:r>
            <a:endParaRPr/>
          </a:p>
        </p:txBody>
      </p:sp>
      <p:pic>
        <p:nvPicPr>
          <p:cNvPr id="113" name="Google Shape;113;p21"/>
          <p:cNvPicPr preferRelativeResize="0"/>
          <p:nvPr/>
        </p:nvPicPr>
        <p:blipFill>
          <a:blip r:embed="rId3">
            <a:alphaModFix/>
          </a:blip>
          <a:stretch>
            <a:fillRect/>
          </a:stretch>
        </p:blipFill>
        <p:spPr>
          <a:xfrm>
            <a:off x="5431875" y="3902075"/>
            <a:ext cx="3400425" cy="1123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