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Lst>
  <p:sldSz cy="5143500" cx="9144000"/>
  <p:notesSz cx="6858000" cy="9144000"/>
  <p:embeddedFontLst>
    <p:embeddedFont>
      <p:font typeface="Roboto"/>
      <p:regular r:id="rId73"/>
      <p:bold r:id="rId74"/>
      <p:italic r:id="rId75"/>
      <p:boldItalic r:id="rId76"/>
    </p:embeddedFont>
    <p:embeddedFont>
      <p:font typeface="Montserrat"/>
      <p:regular r:id="rId77"/>
      <p:bold r:id="rId78"/>
      <p:italic r:id="rId79"/>
      <p:boldItalic r:id="rId80"/>
    </p:embeddedFont>
    <p:embeddedFont>
      <p:font typeface="Roboto Mono"/>
      <p:regular r:id="rId81"/>
      <p:bold r:id="rId82"/>
      <p:italic r:id="rId83"/>
      <p:boldItalic r:id="rId84"/>
    </p:embeddedFont>
    <p:embeddedFont>
      <p:font typeface="Open Sans"/>
      <p:regular r:id="rId85"/>
      <p:bold r:id="rId86"/>
      <p:italic r:id="rId87"/>
      <p:boldItalic r:id="rId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RobotoMono-boldItalic.fntdata"/><Relationship Id="rId83" Type="http://schemas.openxmlformats.org/officeDocument/2006/relationships/font" Target="fonts/RobotoMono-italic.fntdata"/><Relationship Id="rId42" Type="http://schemas.openxmlformats.org/officeDocument/2006/relationships/slide" Target="slides/slide37.xml"/><Relationship Id="rId86" Type="http://schemas.openxmlformats.org/officeDocument/2006/relationships/font" Target="fonts/OpenSans-bold.fntdata"/><Relationship Id="rId41" Type="http://schemas.openxmlformats.org/officeDocument/2006/relationships/slide" Target="slides/slide36.xml"/><Relationship Id="rId85" Type="http://schemas.openxmlformats.org/officeDocument/2006/relationships/font" Target="fonts/OpenSans-regular.fntdata"/><Relationship Id="rId44" Type="http://schemas.openxmlformats.org/officeDocument/2006/relationships/slide" Target="slides/slide39.xml"/><Relationship Id="rId88" Type="http://schemas.openxmlformats.org/officeDocument/2006/relationships/font" Target="fonts/OpenSans-boldItalic.fntdata"/><Relationship Id="rId43" Type="http://schemas.openxmlformats.org/officeDocument/2006/relationships/slide" Target="slides/slide38.xml"/><Relationship Id="rId87" Type="http://schemas.openxmlformats.org/officeDocument/2006/relationships/font" Target="fonts/OpenSans-italic.fntdata"/><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Montserrat-boldItalic.fntdata"/><Relationship Id="rId82" Type="http://schemas.openxmlformats.org/officeDocument/2006/relationships/font" Target="fonts/RobotoMono-bold.fntdata"/><Relationship Id="rId81" Type="http://schemas.openxmlformats.org/officeDocument/2006/relationships/font" Target="fonts/RobotoMon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Roboto-regular.fntdata"/><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Roboto-italic.fntdata"/><Relationship Id="rId30" Type="http://schemas.openxmlformats.org/officeDocument/2006/relationships/slide" Target="slides/slide25.xml"/><Relationship Id="rId74" Type="http://schemas.openxmlformats.org/officeDocument/2006/relationships/font" Target="fonts/Roboto-bold.fntdata"/><Relationship Id="rId33" Type="http://schemas.openxmlformats.org/officeDocument/2006/relationships/slide" Target="slides/slide28.xml"/><Relationship Id="rId77" Type="http://schemas.openxmlformats.org/officeDocument/2006/relationships/font" Target="fonts/Montserrat-regular.fntdata"/><Relationship Id="rId32" Type="http://schemas.openxmlformats.org/officeDocument/2006/relationships/slide" Target="slides/slide27.xml"/><Relationship Id="rId76" Type="http://schemas.openxmlformats.org/officeDocument/2006/relationships/font" Target="fonts/Roboto-boldItalic.fntdata"/><Relationship Id="rId35" Type="http://schemas.openxmlformats.org/officeDocument/2006/relationships/slide" Target="slides/slide30.xml"/><Relationship Id="rId79" Type="http://schemas.openxmlformats.org/officeDocument/2006/relationships/font" Target="fonts/Montserrat-italic.fntdata"/><Relationship Id="rId34" Type="http://schemas.openxmlformats.org/officeDocument/2006/relationships/slide" Target="slides/slide29.xml"/><Relationship Id="rId78" Type="http://schemas.openxmlformats.org/officeDocument/2006/relationships/font" Target="fonts/Montserrat-bold.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g39nM7GbSJA"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g39nM7GbSJA"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5378cdc23a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5378cdc23a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5378cdc23a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5378cdc23a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9dd561ffc3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9dd561ffc3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5378cdc23a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5378cdc23a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5378cdc23a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5378cdc23a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5378cdc23a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5378cdc23a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5378cdc23a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5378cdc23a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5378cdc23a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5378cdc23a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9df110893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9df110893d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9df110893d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9df110893d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5378cdc23a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5378cdc23a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993f656b99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993f656b99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5378cdc23a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5378cdc23a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5378cdc23a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5378cdc23a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5378cdc23a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5378cdc23a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5378cdc23a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5378cdc23a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993f656b99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993f656b99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5378cdc23a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5378cdc23a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993f656b99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993f656b99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https://www.youtube.com/watch?v=HsFFJTB16N0</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9dbef3f19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9dbef3f19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993f656b99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993f656b99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993f656b99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993f656b99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53990ad34a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53990ad34a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9df110893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9df110893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400">
                <a:solidFill>
                  <a:srgbClr val="862C21"/>
                </a:solidFill>
                <a:latin typeface="Open Sans"/>
                <a:ea typeface="Open Sans"/>
                <a:cs typeface="Open Sans"/>
                <a:sym typeface="Open Sans"/>
              </a:rPr>
              <a:t>https://www.youtube.com/watch?v=oCkeyZbkh5c​ </a:t>
            </a:r>
            <a:endParaRPr sz="1400">
              <a:solidFill>
                <a:srgbClr val="862C21"/>
              </a:solidFill>
              <a:latin typeface="Open Sans"/>
              <a:ea typeface="Open Sans"/>
              <a:cs typeface="Open Sans"/>
              <a:sym typeface="Open Sans"/>
            </a:endParaRPr>
          </a:p>
          <a:p>
            <a:pPr indent="0" lvl="0" marL="0" rtl="0" algn="l">
              <a:lnSpc>
                <a:spcPct val="115000"/>
              </a:lnSpc>
              <a:spcBef>
                <a:spcPts val="1200"/>
              </a:spcBef>
              <a:spcAft>
                <a:spcPts val="1200"/>
              </a:spcAft>
              <a:buClr>
                <a:schemeClr val="dk1"/>
              </a:buClr>
              <a:buSzPts val="1100"/>
              <a:buFont typeface="Arial"/>
              <a:buNone/>
            </a:pPr>
            <a:r>
              <a:rPr lang="en" sz="1400" u="sng">
                <a:solidFill>
                  <a:srgbClr val="862C21"/>
                </a:solidFill>
                <a:latin typeface="Open Sans"/>
                <a:ea typeface="Open Sans"/>
                <a:cs typeface="Open Sans"/>
                <a:sym typeface="Open Sans"/>
                <a:hlinkClick r:id="rId2">
                  <a:extLst>
                    <a:ext uri="{A12FA001-AC4F-418D-AE19-62706E023703}">
                      <ahyp:hlinkClr val="tx"/>
                    </a:ext>
                  </a:extLst>
                </a:hlinkClick>
              </a:rPr>
              <a:t>https://www.youtube.com/watch?v=g39nM7GbSJA</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993f656b99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993f656b99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400">
                <a:solidFill>
                  <a:srgbClr val="862C21"/>
                </a:solidFill>
                <a:latin typeface="Open Sans"/>
                <a:ea typeface="Open Sans"/>
                <a:cs typeface="Open Sans"/>
                <a:sym typeface="Open Sans"/>
              </a:rPr>
              <a:t>https://www.youtube.com/watch?v=oCkeyZbkh5c​ </a:t>
            </a:r>
            <a:endParaRPr sz="1400">
              <a:solidFill>
                <a:srgbClr val="862C21"/>
              </a:solidFill>
              <a:latin typeface="Open Sans"/>
              <a:ea typeface="Open Sans"/>
              <a:cs typeface="Open Sans"/>
              <a:sym typeface="Open Sans"/>
            </a:endParaRPr>
          </a:p>
          <a:p>
            <a:pPr indent="0" lvl="0" marL="0" rtl="0" algn="l">
              <a:lnSpc>
                <a:spcPct val="115000"/>
              </a:lnSpc>
              <a:spcBef>
                <a:spcPts val="1200"/>
              </a:spcBef>
              <a:spcAft>
                <a:spcPts val="1200"/>
              </a:spcAft>
              <a:buClr>
                <a:schemeClr val="dk1"/>
              </a:buClr>
              <a:buSzPts val="1100"/>
              <a:buFont typeface="Arial"/>
              <a:buNone/>
            </a:pPr>
            <a:r>
              <a:rPr lang="en" sz="1400" u="sng">
                <a:solidFill>
                  <a:srgbClr val="862C21"/>
                </a:solidFill>
                <a:latin typeface="Open Sans"/>
                <a:ea typeface="Open Sans"/>
                <a:cs typeface="Open Sans"/>
                <a:sym typeface="Open Sans"/>
                <a:hlinkClick r:id="rId2">
                  <a:extLst>
                    <a:ext uri="{A12FA001-AC4F-418D-AE19-62706E023703}">
                      <ahyp:hlinkClr val="tx"/>
                    </a:ext>
                  </a:extLst>
                </a:hlinkClick>
              </a:rPr>
              <a:t>https://www.youtube.com/watch?v=g39nM7GbSJA</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993f656b99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993f656b99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9df110893d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9df110893d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9df110893d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9df110893d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9dbef3f194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9dbef3f194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9dd561ffc3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9dd561ffc3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9dd561ffc3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9dd561ffc3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5378cdc23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5378cdc23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53990ad34a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53990ad34a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993f656b9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993f656b9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53990ad34a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53990ad34a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53990ad34a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53990ad34a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9dbef3f19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9dbef3f19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9dbef3f19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9dbef3f19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993f656b99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993f656b99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993f656b99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993f656b99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993f656b99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993f656b99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53990ad34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53990ad34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53990ad34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53990ad34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53990ad34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53990ad34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993f656b99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993f656b9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993f656b99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993f656b99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53990ad34a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53990ad34a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53990ad34a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53990ad34a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53990ad34a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53990ad34a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9dd561ffc3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9dd561ffc3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53990ad34a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53990ad34a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993f656b99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993f656b99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9dbef3f194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9dbef3f194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993f656b99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993f656b99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993f656b99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993f656b99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993f656b99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993f656b99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993f656b99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993f656b99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993f656b99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993f656b99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9aa5f1156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9aa5f1156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9df1108c5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9df1108c5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9dd39edd6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9dd39edd6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9dbef3f194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9dbef3f194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9df110893d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9df110893d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993f656b99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993f656b99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993f656b99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993f656b99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5378cdc23a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5378cdc23a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5378cdc23a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5378cdc23a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jp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1.jpg"/><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4.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31.jpg"/><Relationship Id="rId4" Type="http://schemas.openxmlformats.org/officeDocument/2006/relationships/hyperlink" Target="https://www.flickr.com/photos/julianb/" TargetMode="External"/><Relationship Id="rId5" Type="http://schemas.openxmlformats.org/officeDocument/2006/relationships/image" Target="../media/image18.jpg"/><Relationship Id="rId6" Type="http://schemas.openxmlformats.org/officeDocument/2006/relationships/hyperlink" Target="https://www.flickr.com/photos/a10/"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12.jp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5.png"/><Relationship Id="rId4" Type="http://schemas.openxmlformats.org/officeDocument/2006/relationships/hyperlink" Target="http://www.youtube.com/watch?v=HsFFJTB16N0" TargetMode="External"/><Relationship Id="rId5" Type="http://schemas.openxmlformats.org/officeDocument/2006/relationships/image" Target="../media/image1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12.jp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15.png"/><Relationship Id="rId4" Type="http://schemas.openxmlformats.org/officeDocument/2006/relationships/hyperlink" Target="http://www.youtube.com/watch?v=oCkeyZbkh5c" TargetMode="External"/><Relationship Id="rId5" Type="http://schemas.openxmlformats.org/officeDocument/2006/relationships/image" Target="../media/image2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15.png"/><Relationship Id="rId4" Type="http://schemas.openxmlformats.org/officeDocument/2006/relationships/hyperlink" Target="http://www.youtube.com/watch?v=g39nM7GbSJA" TargetMode="External"/><Relationship Id="rId5" Type="http://schemas.openxmlformats.org/officeDocument/2006/relationships/image" Target="../media/image2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3.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15.png"/><Relationship Id="rId4" Type="http://schemas.openxmlformats.org/officeDocument/2006/relationships/hyperlink" Target="http://www.youtube.com/watch?v=mUCxQUmf-tY" TargetMode="External"/><Relationship Id="rId5" Type="http://schemas.openxmlformats.org/officeDocument/2006/relationships/image" Target="../media/image2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15.png"/><Relationship Id="rId4" Type="http://schemas.openxmlformats.org/officeDocument/2006/relationships/image" Target="../media/image2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1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hyperlink" Target="https://www.flickr.com/photos/julianb/" TargetMode="Externa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hyperlink" Target="https://www.flickr.com/photos/julianb/" TargetMode="External"/><Relationship Id="rId4" Type="http://schemas.openxmlformats.org/officeDocument/2006/relationships/image" Target="../media/image23.jpg"/><Relationship Id="rId5" Type="http://schemas.openxmlformats.org/officeDocument/2006/relationships/image" Target="../media/image26.jpg"/><Relationship Id="rId6" Type="http://schemas.openxmlformats.org/officeDocument/2006/relationships/image" Target="../media/image2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hyperlink" Target="https://www.flickr.com/photos/julianb/" TargetMode="External"/><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1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1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hyperlink" Target="https://greenhomesgrant.campaign.gov.uk/?utm_campaign=green_homes_grant_2021" TargetMode="External"/><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1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hyperlink" Target="https://www.flickr.com/photos/julianb/" TargetMode="External"/><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hyperlink" Target="https://www.flickr.com/photos/julianb/" TargetMode="External"/><Relationship Id="rId4" Type="http://schemas.openxmlformats.org/officeDocument/2006/relationships/image" Target="../media/image1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hyperlink" Target="https://www.flickr.com/photos/julianb/" TargetMode="External"/><Relationship Id="rId4" Type="http://schemas.openxmlformats.org/officeDocument/2006/relationships/image" Target="../media/image1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hyperlink" Target="https://www.flickr.com/photos/julianb/" TargetMode="External"/><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hyperlink" Target="https://www.flickr.com/photos/julianb/" TargetMode="External"/><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hyperlink" Target="https://www.flickr.com/photos/julianb/" TargetMode="Externa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hyperlink" Target="https://www.flickr.com/photos/julianb/" TargetMode="External"/><Relationship Id="rId4" Type="http://schemas.openxmlformats.org/officeDocument/2006/relationships/image" Target="../media/image1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hyperlink" Target="https://www.flickr.com/photos/julianb/" TargetMode="External"/><Relationship Id="rId4" Type="http://schemas.openxmlformats.org/officeDocument/2006/relationships/image" Target="../media/image1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hyperlink" Target="https://www.flickr.com/photos/julianb/" TargetMode="External"/><Relationship Id="rId4" Type="http://schemas.openxmlformats.org/officeDocument/2006/relationships/image" Target="../media/image1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hyperlink" Target="https://www.flickr.com/photos/julianb/" TargetMode="External"/><Relationship Id="rId4" Type="http://schemas.openxmlformats.org/officeDocument/2006/relationships/image" Target="../media/image1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hyperlink" Target="https://www.flickr.com/photos/julianb/" TargetMode="External"/><Relationship Id="rId4" Type="http://schemas.openxmlformats.org/officeDocument/2006/relationships/image" Target="../media/image1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hyperlink" Target="https://www.flickr.com/photos/julianb/" TargetMode="External"/><Relationship Id="rId4" Type="http://schemas.openxmlformats.org/officeDocument/2006/relationships/image" Target="../media/image1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hyperlink" Target="https://www.flickr.com/photos/julianb/" TargetMode="External"/><Relationship Id="rId4" Type="http://schemas.openxmlformats.org/officeDocument/2006/relationships/image" Target="../media/image1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hyperlink" Target="https://www.flickr.com/photos/julianb/" TargetMode="External"/><Relationship Id="rId4" Type="http://schemas.openxmlformats.org/officeDocument/2006/relationships/image" Target="../media/image1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hyperlink" Target="https://www.flickr.com/photos/julianb/" TargetMode="External"/><Relationship Id="rId4" Type="http://schemas.openxmlformats.org/officeDocument/2006/relationships/image" Target="../media/image1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hyperlink" Target="https://www.flickr.com/photos/julianb/" TargetMode="Externa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hyperlink" Target="https://www.flickr.com/photos/julianb/" TargetMode="External"/><Relationship Id="rId4" Type="http://schemas.openxmlformats.org/officeDocument/2006/relationships/image" Target="../media/image1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hyperlink" Target="https://www.flickr.com/photos/julianb/" TargetMode="External"/><Relationship Id="rId4" Type="http://schemas.openxmlformats.org/officeDocument/2006/relationships/image" Target="../media/image1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hyperlink" Target="https://www.flickr.com/photos/julianb/" TargetMode="External"/><Relationship Id="rId4" Type="http://schemas.openxmlformats.org/officeDocument/2006/relationships/image" Target="../media/image3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hyperlink" Target="https://www.flickr.com/photos/julianb/" TargetMode="External"/><Relationship Id="rId4" Type="http://schemas.openxmlformats.org/officeDocument/2006/relationships/image" Target="../media/image15.png"/><Relationship Id="rId5" Type="http://schemas.openxmlformats.org/officeDocument/2006/relationships/image" Target="../media/image27.jpg"/><Relationship Id="rId6" Type="http://schemas.openxmlformats.org/officeDocument/2006/relationships/image" Target="../media/image25.jpg"/><Relationship Id="rId7" Type="http://schemas.openxmlformats.org/officeDocument/2006/relationships/image" Target="../media/image19.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hyperlink" Target="https://energyconfidence.co.uk/product/green-homes-grant-group-advice/" TargetMode="External"/><Relationship Id="rId4" Type="http://schemas.openxmlformats.org/officeDocument/2006/relationships/image" Target="../media/image1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1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5.png"/><Relationship Id="rId4" Type="http://schemas.openxmlformats.org/officeDocument/2006/relationships/hyperlink" Target="http://www.energyconfidence.co.uk/householder"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5100">
                <a:solidFill>
                  <a:srgbClr val="CC0000"/>
                </a:solidFill>
                <a:latin typeface="Montserrat"/>
                <a:ea typeface="Montserrat"/>
                <a:cs typeface="Montserrat"/>
                <a:sym typeface="Montserrat"/>
              </a:rPr>
              <a:t> </a:t>
            </a:r>
            <a:r>
              <a:rPr b="1" lang="en" sz="5100">
                <a:solidFill>
                  <a:srgbClr val="862C21"/>
                </a:solidFill>
                <a:latin typeface="Montserrat"/>
                <a:ea typeface="Montserrat"/>
                <a:cs typeface="Montserrat"/>
                <a:sym typeface="Montserrat"/>
              </a:rPr>
              <a:t>The</a:t>
            </a:r>
            <a:r>
              <a:rPr b="1" lang="en" sz="5100">
                <a:solidFill>
                  <a:srgbClr val="CC0000"/>
                </a:solidFill>
                <a:latin typeface="Montserrat"/>
                <a:ea typeface="Montserrat"/>
                <a:cs typeface="Montserrat"/>
                <a:sym typeface="Montserrat"/>
              </a:rPr>
              <a:t> </a:t>
            </a:r>
            <a:r>
              <a:rPr b="1" lang="en" sz="5100">
                <a:solidFill>
                  <a:srgbClr val="226A3D"/>
                </a:solidFill>
                <a:latin typeface="Montserrat"/>
                <a:ea typeface="Montserrat"/>
                <a:cs typeface="Montserrat"/>
                <a:sym typeface="Montserrat"/>
              </a:rPr>
              <a:t>Green</a:t>
            </a:r>
            <a:r>
              <a:rPr b="1" lang="en" sz="5100">
                <a:solidFill>
                  <a:srgbClr val="CC0000"/>
                </a:solidFill>
                <a:latin typeface="Montserrat"/>
                <a:ea typeface="Montserrat"/>
                <a:cs typeface="Montserrat"/>
                <a:sym typeface="Montserrat"/>
              </a:rPr>
              <a:t> </a:t>
            </a:r>
            <a:r>
              <a:rPr b="1" lang="en" sz="5100">
                <a:solidFill>
                  <a:srgbClr val="862C21"/>
                </a:solidFill>
                <a:latin typeface="Montserrat"/>
                <a:ea typeface="Montserrat"/>
                <a:cs typeface="Montserrat"/>
                <a:sym typeface="Montserrat"/>
              </a:rPr>
              <a:t>Homes Grant</a:t>
            </a:r>
            <a:endParaRPr b="1" sz="5100">
              <a:solidFill>
                <a:srgbClr val="862C21"/>
              </a:solidFill>
              <a:latin typeface="Montserrat"/>
              <a:ea typeface="Montserrat"/>
              <a:cs typeface="Montserrat"/>
              <a:sym typeface="Montserrat"/>
            </a:endParaRPr>
          </a:p>
          <a:p>
            <a:pPr indent="0" lvl="0" marL="0" rtl="0" algn="ctr">
              <a:spcBef>
                <a:spcPts val="0"/>
              </a:spcBef>
              <a:spcAft>
                <a:spcPts val="0"/>
              </a:spcAft>
              <a:buNone/>
            </a:pPr>
            <a:r>
              <a:rPr b="1" lang="en" sz="4400">
                <a:solidFill>
                  <a:srgbClr val="4764CA"/>
                </a:solidFill>
                <a:latin typeface="Roboto Mono"/>
                <a:ea typeface="Roboto Mono"/>
                <a:cs typeface="Roboto Mono"/>
                <a:sym typeface="Roboto Mono"/>
              </a:rPr>
              <a:t>Y</a:t>
            </a:r>
            <a:r>
              <a:rPr b="1" lang="en" sz="4400">
                <a:solidFill>
                  <a:srgbClr val="4764CA"/>
                </a:solidFill>
                <a:latin typeface="Roboto Mono"/>
                <a:ea typeface="Roboto Mono"/>
                <a:cs typeface="Roboto Mono"/>
                <a:sym typeface="Roboto Mono"/>
              </a:rPr>
              <a:t>our questions answered</a:t>
            </a:r>
            <a:endParaRPr b="1" sz="4400">
              <a:solidFill>
                <a:srgbClr val="4764CA"/>
              </a:solidFill>
              <a:latin typeface="Roboto Mono"/>
              <a:ea typeface="Roboto Mono"/>
              <a:cs typeface="Roboto Mono"/>
              <a:sym typeface="Roboto Mono"/>
            </a:endParaRPr>
          </a:p>
        </p:txBody>
      </p:sp>
      <p:pic>
        <p:nvPicPr>
          <p:cNvPr id="55" name="Google Shape;55;p13"/>
          <p:cNvPicPr preferRelativeResize="0"/>
          <p:nvPr/>
        </p:nvPicPr>
        <p:blipFill>
          <a:blip r:embed="rId3">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22"/>
          <p:cNvPicPr preferRelativeResize="0"/>
          <p:nvPr/>
        </p:nvPicPr>
        <p:blipFill>
          <a:blip r:embed="rId3">
            <a:alphaModFix/>
          </a:blip>
          <a:stretch>
            <a:fillRect/>
          </a:stretch>
        </p:blipFill>
        <p:spPr>
          <a:xfrm>
            <a:off x="0" y="0"/>
            <a:ext cx="9143999" cy="4061199"/>
          </a:xfrm>
          <a:prstGeom prst="rect">
            <a:avLst/>
          </a:prstGeom>
          <a:noFill/>
          <a:ln>
            <a:noFill/>
          </a:ln>
        </p:spPr>
      </p:pic>
      <p:pic>
        <p:nvPicPr>
          <p:cNvPr id="115" name="Google Shape;115;p22"/>
          <p:cNvPicPr preferRelativeResize="0"/>
          <p:nvPr/>
        </p:nvPicPr>
        <p:blipFill>
          <a:blip r:embed="rId3">
            <a:alphaModFix/>
          </a:blip>
          <a:stretch>
            <a:fillRect/>
          </a:stretch>
        </p:blipFill>
        <p:spPr>
          <a:xfrm>
            <a:off x="196725" y="3511125"/>
            <a:ext cx="9143999" cy="4061199"/>
          </a:xfrm>
          <a:prstGeom prst="rect">
            <a:avLst/>
          </a:prstGeom>
          <a:noFill/>
          <a:ln>
            <a:noFill/>
          </a:ln>
        </p:spPr>
      </p:pic>
      <p:pic>
        <p:nvPicPr>
          <p:cNvPr id="116" name="Google Shape;116;p22"/>
          <p:cNvPicPr preferRelativeResize="0"/>
          <p:nvPr/>
        </p:nvPicPr>
        <p:blipFill>
          <a:blip r:embed="rId3">
            <a:alphaModFix/>
          </a:blip>
          <a:stretch>
            <a:fillRect/>
          </a:stretch>
        </p:blipFill>
        <p:spPr>
          <a:xfrm>
            <a:off x="-8420125" y="3511125"/>
            <a:ext cx="9143999" cy="4061199"/>
          </a:xfrm>
          <a:prstGeom prst="rect">
            <a:avLst/>
          </a:prstGeom>
          <a:noFill/>
          <a:ln>
            <a:noFill/>
          </a:ln>
        </p:spPr>
      </p:pic>
      <p:sp>
        <p:nvSpPr>
          <p:cNvPr id="117" name="Google Shape;117;p22"/>
          <p:cNvSpPr txBox="1"/>
          <p:nvPr/>
        </p:nvSpPr>
        <p:spPr>
          <a:xfrm>
            <a:off x="133550" y="150300"/>
            <a:ext cx="3738300" cy="4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FFFF"/>
                </a:solidFill>
              </a:rPr>
              <a:t>Cavity wall brick pattern </a:t>
            </a:r>
            <a:endParaRPr b="1" sz="1700">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23"/>
          <p:cNvPicPr preferRelativeResize="0"/>
          <p:nvPr/>
        </p:nvPicPr>
        <p:blipFill>
          <a:blip r:embed="rId3">
            <a:alphaModFix/>
          </a:blip>
          <a:stretch>
            <a:fillRect/>
          </a:stretch>
        </p:blipFill>
        <p:spPr>
          <a:xfrm>
            <a:off x="0" y="-228600"/>
            <a:ext cx="9143999" cy="4061199"/>
          </a:xfrm>
          <a:prstGeom prst="rect">
            <a:avLst/>
          </a:prstGeom>
          <a:noFill/>
          <a:ln>
            <a:noFill/>
          </a:ln>
        </p:spPr>
      </p:pic>
      <p:pic>
        <p:nvPicPr>
          <p:cNvPr id="123" name="Google Shape;123;p23"/>
          <p:cNvPicPr preferRelativeResize="0"/>
          <p:nvPr/>
        </p:nvPicPr>
        <p:blipFill>
          <a:blip r:embed="rId3">
            <a:alphaModFix/>
          </a:blip>
          <a:stretch>
            <a:fillRect/>
          </a:stretch>
        </p:blipFill>
        <p:spPr>
          <a:xfrm>
            <a:off x="196725" y="3511125"/>
            <a:ext cx="9143999" cy="4061199"/>
          </a:xfrm>
          <a:prstGeom prst="rect">
            <a:avLst/>
          </a:prstGeom>
          <a:noFill/>
          <a:ln>
            <a:noFill/>
          </a:ln>
        </p:spPr>
      </p:pic>
      <p:pic>
        <p:nvPicPr>
          <p:cNvPr id="124" name="Google Shape;124;p23"/>
          <p:cNvPicPr preferRelativeResize="0"/>
          <p:nvPr/>
        </p:nvPicPr>
        <p:blipFill>
          <a:blip r:embed="rId3">
            <a:alphaModFix/>
          </a:blip>
          <a:stretch>
            <a:fillRect/>
          </a:stretch>
        </p:blipFill>
        <p:spPr>
          <a:xfrm>
            <a:off x="-8420125" y="3511125"/>
            <a:ext cx="9143999" cy="4061199"/>
          </a:xfrm>
          <a:prstGeom prst="rect">
            <a:avLst/>
          </a:prstGeom>
          <a:noFill/>
          <a:ln>
            <a:noFill/>
          </a:ln>
        </p:spPr>
      </p:pic>
      <p:sp>
        <p:nvSpPr>
          <p:cNvPr id="125" name="Google Shape;125;p23"/>
          <p:cNvSpPr txBox="1"/>
          <p:nvPr/>
        </p:nvSpPr>
        <p:spPr>
          <a:xfrm>
            <a:off x="133550" y="150300"/>
            <a:ext cx="3738300" cy="4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FFFF"/>
                </a:solidFill>
              </a:rPr>
              <a:t>Cavity wall brick pattern with insulation drill holes</a:t>
            </a:r>
            <a:endParaRPr b="1" sz="170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24"/>
          <p:cNvPicPr preferRelativeResize="0"/>
          <p:nvPr/>
        </p:nvPicPr>
        <p:blipFill>
          <a:blip r:embed="rId3">
            <a:alphaModFix/>
          </a:blip>
          <a:stretch>
            <a:fillRect/>
          </a:stretch>
        </p:blipFill>
        <p:spPr>
          <a:xfrm>
            <a:off x="0" y="-50800"/>
            <a:ext cx="3895719" cy="5194301"/>
          </a:xfrm>
          <a:prstGeom prst="rect">
            <a:avLst/>
          </a:prstGeom>
          <a:noFill/>
          <a:ln>
            <a:noFill/>
          </a:ln>
        </p:spPr>
      </p:pic>
      <p:sp>
        <p:nvSpPr>
          <p:cNvPr id="131" name="Google Shape;131;p24"/>
          <p:cNvSpPr txBox="1"/>
          <p:nvPr/>
        </p:nvSpPr>
        <p:spPr>
          <a:xfrm>
            <a:off x="133550" y="4809725"/>
            <a:ext cx="3541500" cy="389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https://en.wikipedia.org/wiki/user:Mok9</a:t>
            </a:r>
            <a:endParaRPr>
              <a:solidFill>
                <a:srgbClr val="FFFFFF"/>
              </a:solidFill>
            </a:endParaRPr>
          </a:p>
        </p:txBody>
      </p:sp>
      <p:pic>
        <p:nvPicPr>
          <p:cNvPr id="132" name="Google Shape;132;p24"/>
          <p:cNvPicPr preferRelativeResize="0"/>
          <p:nvPr/>
        </p:nvPicPr>
        <p:blipFill>
          <a:blip r:embed="rId4">
            <a:alphaModFix/>
          </a:blip>
          <a:stretch>
            <a:fillRect/>
          </a:stretch>
        </p:blipFill>
        <p:spPr>
          <a:xfrm>
            <a:off x="4325575" y="-10"/>
            <a:ext cx="9144000" cy="5143509"/>
          </a:xfrm>
          <a:prstGeom prst="rect">
            <a:avLst/>
          </a:prstGeom>
          <a:noFill/>
          <a:ln>
            <a:noFill/>
          </a:ln>
        </p:spPr>
      </p:pic>
      <p:sp>
        <p:nvSpPr>
          <p:cNvPr id="133" name="Google Shape;133;p24"/>
          <p:cNvSpPr txBox="1"/>
          <p:nvPr/>
        </p:nvSpPr>
        <p:spPr>
          <a:xfrm>
            <a:off x="4937925" y="4809725"/>
            <a:ext cx="6464400" cy="336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https://commons.wikimedia.org/w/index.php?title=User:Workworkwembley</a:t>
            </a:r>
            <a:endParaRPr>
              <a:solidFill>
                <a:srgbClr val="FFFFFF"/>
              </a:solidFill>
            </a:endParaRPr>
          </a:p>
        </p:txBody>
      </p:sp>
      <p:sp>
        <p:nvSpPr>
          <p:cNvPr id="134" name="Google Shape;134;p24"/>
          <p:cNvSpPr txBox="1"/>
          <p:nvPr/>
        </p:nvSpPr>
        <p:spPr>
          <a:xfrm>
            <a:off x="133550" y="150300"/>
            <a:ext cx="3738300" cy="4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FFFF"/>
                </a:solidFill>
                <a:latin typeface="Montserrat"/>
                <a:ea typeface="Montserrat"/>
                <a:cs typeface="Montserrat"/>
                <a:sym typeface="Montserrat"/>
              </a:rPr>
              <a:t>Cavity wall insulation </a:t>
            </a:r>
            <a:endParaRPr b="1" sz="17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1700">
                <a:solidFill>
                  <a:srgbClr val="FFFFFF"/>
                </a:solidFill>
                <a:latin typeface="Montserrat"/>
                <a:ea typeface="Montserrat"/>
                <a:cs typeface="Montserrat"/>
                <a:sym typeface="Montserrat"/>
              </a:rPr>
              <a:t>- as built</a:t>
            </a:r>
            <a:endParaRPr b="1" sz="1700">
              <a:solidFill>
                <a:srgbClr val="FFFFFF"/>
              </a:solidFill>
              <a:latin typeface="Montserrat"/>
              <a:ea typeface="Montserrat"/>
              <a:cs typeface="Montserrat"/>
              <a:sym typeface="Montserrat"/>
            </a:endParaRPr>
          </a:p>
        </p:txBody>
      </p:sp>
      <p:sp>
        <p:nvSpPr>
          <p:cNvPr id="135" name="Google Shape;135;p24"/>
          <p:cNvSpPr txBox="1"/>
          <p:nvPr/>
        </p:nvSpPr>
        <p:spPr>
          <a:xfrm>
            <a:off x="7565550" y="150300"/>
            <a:ext cx="3738300" cy="4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FFFF"/>
                </a:solidFill>
                <a:latin typeface="Montserrat"/>
                <a:ea typeface="Montserrat"/>
                <a:cs typeface="Montserrat"/>
                <a:sym typeface="Montserrat"/>
              </a:rPr>
              <a:t>Cavity wall insulation </a:t>
            </a:r>
            <a:endParaRPr b="1" sz="17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1700">
                <a:solidFill>
                  <a:srgbClr val="FFFFFF"/>
                </a:solidFill>
                <a:latin typeface="Montserrat"/>
                <a:ea typeface="Montserrat"/>
                <a:cs typeface="Montserrat"/>
                <a:sym typeface="Montserrat"/>
              </a:rPr>
              <a:t>- retrofit</a:t>
            </a:r>
            <a:endParaRPr b="1" sz="1700">
              <a:solidFill>
                <a:srgbClr val="FFFFFF"/>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25"/>
          <p:cNvPicPr preferRelativeResize="0"/>
          <p:nvPr/>
        </p:nvPicPr>
        <p:blipFill>
          <a:blip r:embed="rId3">
            <a:alphaModFix/>
          </a:blip>
          <a:stretch>
            <a:fillRect/>
          </a:stretch>
        </p:blipFill>
        <p:spPr>
          <a:xfrm>
            <a:off x="1054000" y="-273644"/>
            <a:ext cx="7587725" cy="5690794"/>
          </a:xfrm>
          <a:prstGeom prst="rect">
            <a:avLst/>
          </a:prstGeom>
          <a:noFill/>
          <a:ln>
            <a:noFill/>
          </a:ln>
        </p:spPr>
      </p:pic>
      <p:sp>
        <p:nvSpPr>
          <p:cNvPr id="141" name="Google Shape;141;p25"/>
          <p:cNvSpPr txBox="1"/>
          <p:nvPr/>
        </p:nvSpPr>
        <p:spPr>
          <a:xfrm>
            <a:off x="105450" y="178400"/>
            <a:ext cx="3738300" cy="4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latin typeface="Montserrat"/>
                <a:ea typeface="Montserrat"/>
                <a:cs typeface="Montserrat"/>
                <a:sym typeface="Montserrat"/>
              </a:rPr>
              <a:t>External wall insulation </a:t>
            </a:r>
            <a:endParaRPr b="1" sz="1700">
              <a:latin typeface="Montserrat"/>
              <a:ea typeface="Montserrat"/>
              <a:cs typeface="Montserrat"/>
              <a:sym typeface="Montserrat"/>
            </a:endParaRPr>
          </a:p>
          <a:p>
            <a:pPr indent="0" lvl="0" marL="0" rtl="0" algn="l">
              <a:spcBef>
                <a:spcPts val="0"/>
              </a:spcBef>
              <a:spcAft>
                <a:spcPts val="0"/>
              </a:spcAft>
              <a:buNone/>
            </a:pPr>
            <a:r>
              <a:rPr b="1" lang="en" sz="1700">
                <a:latin typeface="Montserrat"/>
                <a:ea typeface="Montserrat"/>
                <a:cs typeface="Montserrat"/>
                <a:sym typeface="Montserrat"/>
              </a:rPr>
              <a:t>- before</a:t>
            </a:r>
            <a:r>
              <a:rPr b="1" lang="en" sz="1700"/>
              <a:t>	</a:t>
            </a:r>
            <a:endParaRPr b="1" sz="1700"/>
          </a:p>
          <a:p>
            <a:pPr indent="0" lvl="0" marL="0" rtl="0" algn="l">
              <a:spcBef>
                <a:spcPts val="0"/>
              </a:spcBef>
              <a:spcAft>
                <a:spcPts val="0"/>
              </a:spcAft>
              <a:buNone/>
            </a:pPr>
            <a:r>
              <a:rPr b="1" lang="en" sz="1700">
                <a:solidFill>
                  <a:srgbClr val="FFFFFF"/>
                </a:solidFill>
              </a:rPr>
              <a:t>- as built</a:t>
            </a:r>
            <a:endParaRPr b="1" sz="170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26"/>
          <p:cNvPicPr preferRelativeResize="0"/>
          <p:nvPr/>
        </p:nvPicPr>
        <p:blipFill>
          <a:blip r:embed="rId3">
            <a:alphaModFix/>
          </a:blip>
          <a:stretch>
            <a:fillRect/>
          </a:stretch>
        </p:blipFill>
        <p:spPr>
          <a:xfrm>
            <a:off x="1143000" y="0"/>
            <a:ext cx="6858000" cy="5143500"/>
          </a:xfrm>
          <a:prstGeom prst="rect">
            <a:avLst/>
          </a:prstGeom>
          <a:noFill/>
          <a:ln>
            <a:noFill/>
          </a:ln>
        </p:spPr>
      </p:pic>
      <p:sp>
        <p:nvSpPr>
          <p:cNvPr id="147" name="Google Shape;147;p26"/>
          <p:cNvSpPr txBox="1"/>
          <p:nvPr/>
        </p:nvSpPr>
        <p:spPr>
          <a:xfrm>
            <a:off x="1314025" y="4548975"/>
            <a:ext cx="3738300" cy="4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FFFF"/>
                </a:solidFill>
                <a:latin typeface="Montserrat"/>
                <a:ea typeface="Montserrat"/>
                <a:cs typeface="Montserrat"/>
                <a:sym typeface="Montserrat"/>
              </a:rPr>
              <a:t>External  wall </a:t>
            </a:r>
            <a:endParaRPr b="1" sz="17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1700">
                <a:solidFill>
                  <a:srgbClr val="FFFFFF"/>
                </a:solidFill>
                <a:latin typeface="Montserrat"/>
                <a:ea typeface="Montserrat"/>
                <a:cs typeface="Montserrat"/>
                <a:sym typeface="Montserrat"/>
              </a:rPr>
              <a:t>insulation - during</a:t>
            </a:r>
            <a:endParaRPr b="1" sz="1700">
              <a:solidFill>
                <a:srgbClr val="FFFFFF"/>
              </a:solidFill>
              <a:highlight>
                <a:srgbClr val="000000"/>
              </a:highlight>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27"/>
          <p:cNvPicPr preferRelativeResize="0"/>
          <p:nvPr/>
        </p:nvPicPr>
        <p:blipFill>
          <a:blip r:embed="rId3">
            <a:alphaModFix/>
          </a:blip>
          <a:stretch>
            <a:fillRect/>
          </a:stretch>
        </p:blipFill>
        <p:spPr>
          <a:xfrm>
            <a:off x="846125" y="0"/>
            <a:ext cx="6857992" cy="5143500"/>
          </a:xfrm>
          <a:prstGeom prst="rect">
            <a:avLst/>
          </a:prstGeom>
          <a:noFill/>
          <a:ln>
            <a:noFill/>
          </a:ln>
        </p:spPr>
      </p:pic>
      <p:sp>
        <p:nvSpPr>
          <p:cNvPr id="153" name="Google Shape;153;p27"/>
          <p:cNvSpPr txBox="1"/>
          <p:nvPr/>
        </p:nvSpPr>
        <p:spPr>
          <a:xfrm>
            <a:off x="1075125" y="94100"/>
            <a:ext cx="3738300" cy="4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latin typeface="Montserrat"/>
                <a:ea typeface="Montserrat"/>
                <a:cs typeface="Montserrat"/>
                <a:sym typeface="Montserrat"/>
              </a:rPr>
              <a:t>External wall insulation - after</a:t>
            </a:r>
            <a:endParaRPr b="1" sz="1700">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External wall insulation</a:t>
            </a:r>
            <a:endParaRPr>
              <a:solidFill>
                <a:srgbClr val="226A3D"/>
              </a:solidFill>
              <a:latin typeface="Montserrat"/>
              <a:ea typeface="Montserrat"/>
              <a:cs typeface="Montserrat"/>
              <a:sym typeface="Montserrat"/>
            </a:endParaRPr>
          </a:p>
        </p:txBody>
      </p:sp>
      <p:pic>
        <p:nvPicPr>
          <p:cNvPr id="159" name="Google Shape;159;p28"/>
          <p:cNvPicPr preferRelativeResize="0"/>
          <p:nvPr/>
        </p:nvPicPr>
        <p:blipFill>
          <a:blip r:embed="rId3">
            <a:alphaModFix/>
          </a:blip>
          <a:stretch>
            <a:fillRect/>
          </a:stretch>
        </p:blipFill>
        <p:spPr>
          <a:xfrm>
            <a:off x="5677825" y="3822500"/>
            <a:ext cx="3283500" cy="1231325"/>
          </a:xfrm>
          <a:prstGeom prst="rect">
            <a:avLst/>
          </a:prstGeom>
          <a:noFill/>
          <a:ln>
            <a:noFill/>
          </a:ln>
        </p:spPr>
      </p:pic>
      <p:sp>
        <p:nvSpPr>
          <p:cNvPr id="160" name="Google Shape;160;p28"/>
          <p:cNvSpPr txBox="1"/>
          <p:nvPr>
            <p:ph idx="1" type="body"/>
          </p:nvPr>
        </p:nvSpPr>
        <p:spPr>
          <a:xfrm>
            <a:off x="311700" y="1152475"/>
            <a:ext cx="58695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Increases thermal comfort</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No internal disruption</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More expensive than CWI</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Some people have partial EWI and partial IWI</a:t>
            </a:r>
            <a:endParaRPr>
              <a:solidFill>
                <a:srgbClr val="862C21"/>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Internal wall insulation</a:t>
            </a:r>
            <a:endParaRPr>
              <a:solidFill>
                <a:srgbClr val="226A3D"/>
              </a:solidFill>
              <a:latin typeface="Montserrat"/>
              <a:ea typeface="Montserrat"/>
              <a:cs typeface="Montserrat"/>
              <a:sym typeface="Montserrat"/>
            </a:endParaRPr>
          </a:p>
        </p:txBody>
      </p:sp>
      <p:pic>
        <p:nvPicPr>
          <p:cNvPr id="166" name="Google Shape;166;p29"/>
          <p:cNvPicPr preferRelativeResize="0"/>
          <p:nvPr/>
        </p:nvPicPr>
        <p:blipFill>
          <a:blip r:embed="rId3">
            <a:alphaModFix/>
          </a:blip>
          <a:stretch>
            <a:fillRect/>
          </a:stretch>
        </p:blipFill>
        <p:spPr>
          <a:xfrm>
            <a:off x="5677825" y="3822500"/>
            <a:ext cx="3283500" cy="1231325"/>
          </a:xfrm>
          <a:prstGeom prst="rect">
            <a:avLst/>
          </a:prstGeom>
          <a:noFill/>
          <a:ln>
            <a:noFill/>
          </a:ln>
        </p:spPr>
      </p:pic>
      <p:pic>
        <p:nvPicPr>
          <p:cNvPr id="167" name="Google Shape;167;p29"/>
          <p:cNvPicPr preferRelativeResize="0"/>
          <p:nvPr/>
        </p:nvPicPr>
        <p:blipFill>
          <a:blip r:embed="rId4">
            <a:alphaModFix/>
          </a:blip>
          <a:stretch>
            <a:fillRect/>
          </a:stretch>
        </p:blipFill>
        <p:spPr>
          <a:xfrm>
            <a:off x="3216000" y="1113900"/>
            <a:ext cx="5494451" cy="2499975"/>
          </a:xfrm>
          <a:prstGeom prst="rect">
            <a:avLst/>
          </a:prstGeom>
          <a:noFill/>
          <a:ln>
            <a:noFill/>
          </a:ln>
        </p:spPr>
      </p:pic>
      <p:sp>
        <p:nvSpPr>
          <p:cNvPr id="168" name="Google Shape;168;p29"/>
          <p:cNvSpPr txBox="1"/>
          <p:nvPr/>
        </p:nvSpPr>
        <p:spPr>
          <a:xfrm>
            <a:off x="6181225" y="3289375"/>
            <a:ext cx="2276700" cy="18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Image - Six Star Insulation</a:t>
            </a:r>
            <a:endParaRPr/>
          </a:p>
        </p:txBody>
      </p:sp>
      <p:sp>
        <p:nvSpPr>
          <p:cNvPr id="169" name="Google Shape;169;p2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Similar results to EWI</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Internally disruptive</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Some loss of space</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Can be cheaper than EWI</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Can be done room by room</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Some people do a mixture of IWI and EWI</a:t>
            </a:r>
            <a:endParaRPr>
              <a:solidFill>
                <a:srgbClr val="862C21"/>
              </a:solidFill>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Wall type quiz - name that wall</a:t>
            </a:r>
            <a:endParaRPr>
              <a:solidFill>
                <a:srgbClr val="226A3D"/>
              </a:solidFill>
              <a:latin typeface="Montserrat"/>
              <a:ea typeface="Montserrat"/>
              <a:cs typeface="Montserrat"/>
              <a:sym typeface="Montserrat"/>
            </a:endParaRPr>
          </a:p>
        </p:txBody>
      </p:sp>
      <p:pic>
        <p:nvPicPr>
          <p:cNvPr id="175" name="Google Shape;175;p30"/>
          <p:cNvPicPr preferRelativeResize="0"/>
          <p:nvPr/>
        </p:nvPicPr>
        <p:blipFill>
          <a:blip r:embed="rId3">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1"/>
          <p:cNvSpPr txBox="1"/>
          <p:nvPr/>
        </p:nvSpPr>
        <p:spPr>
          <a:xfrm>
            <a:off x="285950" y="302700"/>
            <a:ext cx="3738300" cy="4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FFFF"/>
                </a:solidFill>
              </a:rPr>
              <a:t>Name that wall - question 1</a:t>
            </a:r>
            <a:endParaRPr b="1" sz="1700">
              <a:solidFill>
                <a:srgbClr val="FFFFFF"/>
              </a:solidFill>
            </a:endParaRPr>
          </a:p>
        </p:txBody>
      </p:sp>
      <p:pic>
        <p:nvPicPr>
          <p:cNvPr id="181" name="Google Shape;181;p31"/>
          <p:cNvPicPr preferRelativeResize="0"/>
          <p:nvPr/>
        </p:nvPicPr>
        <p:blipFill>
          <a:blip r:embed="rId3">
            <a:alphaModFix/>
          </a:blip>
          <a:stretch>
            <a:fillRect/>
          </a:stretch>
        </p:blipFill>
        <p:spPr>
          <a:xfrm>
            <a:off x="-72400" y="-1150600"/>
            <a:ext cx="9288800" cy="6966577"/>
          </a:xfrm>
          <a:prstGeom prst="rect">
            <a:avLst/>
          </a:prstGeom>
          <a:noFill/>
          <a:ln>
            <a:noFill/>
          </a:ln>
        </p:spPr>
      </p:pic>
      <p:sp>
        <p:nvSpPr>
          <p:cNvPr id="182" name="Google Shape;182;p31"/>
          <p:cNvSpPr txBox="1"/>
          <p:nvPr/>
        </p:nvSpPr>
        <p:spPr>
          <a:xfrm>
            <a:off x="5055125" y="0"/>
            <a:ext cx="3738300" cy="4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FFFF"/>
                </a:solidFill>
                <a:latin typeface="Montserrat"/>
                <a:ea typeface="Montserrat"/>
                <a:cs typeface="Montserrat"/>
                <a:sym typeface="Montserrat"/>
              </a:rPr>
              <a:t>Name that wall - question 1</a:t>
            </a:r>
            <a:endParaRPr b="1" sz="1700">
              <a:solidFill>
                <a:srgbClr val="FFFFFF"/>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What we will cover in this webinar</a:t>
            </a:r>
            <a:endParaRPr>
              <a:solidFill>
                <a:srgbClr val="226A3D"/>
              </a:solidFill>
              <a:latin typeface="Montserrat"/>
              <a:ea typeface="Montserrat"/>
              <a:cs typeface="Montserrat"/>
              <a:sym typeface="Montserrat"/>
            </a:endParaRPr>
          </a:p>
        </p:txBody>
      </p:sp>
      <p:sp>
        <p:nvSpPr>
          <p:cNvPr id="61" name="Google Shape;61;p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Clr>
                <a:srgbClr val="862C21"/>
              </a:buClr>
              <a:buSzPts val="1500"/>
              <a:buFont typeface="Open Sans"/>
              <a:buChar char="-"/>
            </a:pPr>
            <a:r>
              <a:rPr b="1" lang="en" sz="1500">
                <a:solidFill>
                  <a:srgbClr val="862C21"/>
                </a:solidFill>
                <a:latin typeface="Open Sans"/>
                <a:ea typeface="Open Sans"/>
                <a:cs typeface="Open Sans"/>
                <a:sym typeface="Open Sans"/>
              </a:rPr>
              <a:t>Giving you the confidence to get the right measures from the right installer</a:t>
            </a:r>
            <a:endParaRPr b="1" sz="1500">
              <a:solidFill>
                <a:srgbClr val="862C21"/>
              </a:solidFill>
              <a:latin typeface="Open Sans"/>
              <a:ea typeface="Open Sans"/>
              <a:cs typeface="Open Sans"/>
              <a:sym typeface="Open Sans"/>
            </a:endParaRPr>
          </a:p>
          <a:p>
            <a:pPr indent="-323850" lvl="0" marL="457200" rtl="0" algn="l">
              <a:spcBef>
                <a:spcPts val="0"/>
              </a:spcBef>
              <a:spcAft>
                <a:spcPts val="0"/>
              </a:spcAft>
              <a:buClr>
                <a:srgbClr val="862C21"/>
              </a:buClr>
              <a:buSzPts val="1500"/>
              <a:buFont typeface="Open Sans"/>
              <a:buChar char="-"/>
            </a:pPr>
            <a:r>
              <a:rPr lang="en" sz="1500">
                <a:solidFill>
                  <a:srgbClr val="862C21"/>
                </a:solidFill>
                <a:latin typeface="Open Sans"/>
                <a:ea typeface="Open Sans"/>
                <a:cs typeface="Open Sans"/>
                <a:sym typeface="Open Sans"/>
              </a:rPr>
              <a:t>Understanding the right order in which to do things</a:t>
            </a:r>
            <a:endParaRPr sz="1500">
              <a:solidFill>
                <a:srgbClr val="862C21"/>
              </a:solidFill>
              <a:latin typeface="Open Sans"/>
              <a:ea typeface="Open Sans"/>
              <a:cs typeface="Open Sans"/>
              <a:sym typeface="Open Sans"/>
            </a:endParaRPr>
          </a:p>
          <a:p>
            <a:pPr indent="-323850" lvl="0" marL="457200" rtl="0" algn="l">
              <a:spcBef>
                <a:spcPts val="0"/>
              </a:spcBef>
              <a:spcAft>
                <a:spcPts val="0"/>
              </a:spcAft>
              <a:buClr>
                <a:srgbClr val="862C21"/>
              </a:buClr>
              <a:buSzPts val="1500"/>
              <a:buFont typeface="Open Sans"/>
              <a:buChar char="-"/>
            </a:pPr>
            <a:r>
              <a:rPr lang="en" sz="1500">
                <a:solidFill>
                  <a:srgbClr val="862C21"/>
                </a:solidFill>
                <a:latin typeface="Open Sans"/>
                <a:ea typeface="Open Sans"/>
                <a:cs typeface="Open Sans"/>
                <a:sym typeface="Open Sans"/>
              </a:rPr>
              <a:t>What measures you can get under the Green Homes Grant</a:t>
            </a:r>
            <a:endParaRPr sz="1500">
              <a:solidFill>
                <a:srgbClr val="862C21"/>
              </a:solidFill>
              <a:latin typeface="Open Sans"/>
              <a:ea typeface="Open Sans"/>
              <a:cs typeface="Open Sans"/>
              <a:sym typeface="Open Sans"/>
            </a:endParaRPr>
          </a:p>
          <a:p>
            <a:pPr indent="-323850" lvl="0" marL="457200" rtl="0" algn="l">
              <a:spcBef>
                <a:spcPts val="0"/>
              </a:spcBef>
              <a:spcAft>
                <a:spcPts val="0"/>
              </a:spcAft>
              <a:buClr>
                <a:srgbClr val="862C21"/>
              </a:buClr>
              <a:buSzPts val="1500"/>
              <a:buFont typeface="Open Sans"/>
              <a:buChar char="-"/>
            </a:pPr>
            <a:r>
              <a:rPr lang="en" sz="1500">
                <a:solidFill>
                  <a:srgbClr val="862C21"/>
                </a:solidFill>
                <a:latin typeface="Open Sans"/>
                <a:ea typeface="Open Sans"/>
                <a:cs typeface="Open Sans"/>
                <a:sym typeface="Open Sans"/>
              </a:rPr>
              <a:t>Who is eligible for a Green Homes Grant voucher?</a:t>
            </a:r>
            <a:endParaRPr sz="1500">
              <a:solidFill>
                <a:srgbClr val="862C21"/>
              </a:solidFill>
              <a:latin typeface="Open Sans"/>
              <a:ea typeface="Open Sans"/>
              <a:cs typeface="Open Sans"/>
              <a:sym typeface="Open Sans"/>
            </a:endParaRPr>
          </a:p>
          <a:p>
            <a:pPr indent="-323850" lvl="0" marL="457200" rtl="0" algn="l">
              <a:spcBef>
                <a:spcPts val="0"/>
              </a:spcBef>
              <a:spcAft>
                <a:spcPts val="0"/>
              </a:spcAft>
              <a:buClr>
                <a:srgbClr val="862C21"/>
              </a:buClr>
              <a:buSzPts val="1500"/>
              <a:buFont typeface="Open Sans"/>
              <a:buChar char="-"/>
            </a:pPr>
            <a:r>
              <a:rPr lang="en" sz="1500">
                <a:solidFill>
                  <a:srgbClr val="862C21"/>
                </a:solidFill>
                <a:latin typeface="Open Sans"/>
                <a:ea typeface="Open Sans"/>
                <a:cs typeface="Open Sans"/>
                <a:sym typeface="Open Sans"/>
              </a:rPr>
              <a:t>How much is a voucher worth?</a:t>
            </a:r>
            <a:endParaRPr sz="1500">
              <a:solidFill>
                <a:srgbClr val="862C21"/>
              </a:solidFill>
              <a:latin typeface="Open Sans"/>
              <a:ea typeface="Open Sans"/>
              <a:cs typeface="Open Sans"/>
              <a:sym typeface="Open Sans"/>
            </a:endParaRPr>
          </a:p>
          <a:p>
            <a:pPr indent="-323850" lvl="0" marL="457200" rtl="0" algn="l">
              <a:spcBef>
                <a:spcPts val="0"/>
              </a:spcBef>
              <a:spcAft>
                <a:spcPts val="0"/>
              </a:spcAft>
              <a:buClr>
                <a:srgbClr val="862C21"/>
              </a:buClr>
              <a:buSzPts val="1500"/>
              <a:buFont typeface="Open Sans"/>
              <a:buChar char="-"/>
            </a:pPr>
            <a:r>
              <a:rPr lang="en" sz="1500">
                <a:solidFill>
                  <a:srgbClr val="862C21"/>
                </a:solidFill>
                <a:latin typeface="Open Sans"/>
                <a:ea typeface="Open Sans"/>
                <a:cs typeface="Open Sans"/>
                <a:sym typeface="Open Sans"/>
              </a:rPr>
              <a:t>Eligibility for the low income element of Green Homes Grant</a:t>
            </a:r>
            <a:endParaRPr sz="1500">
              <a:solidFill>
                <a:srgbClr val="862C21"/>
              </a:solidFill>
              <a:latin typeface="Open Sans"/>
              <a:ea typeface="Open Sans"/>
              <a:cs typeface="Open Sans"/>
              <a:sym typeface="Open Sans"/>
            </a:endParaRPr>
          </a:p>
          <a:p>
            <a:pPr indent="-323850" lvl="0" marL="457200" rtl="0" algn="l">
              <a:spcBef>
                <a:spcPts val="0"/>
              </a:spcBef>
              <a:spcAft>
                <a:spcPts val="0"/>
              </a:spcAft>
              <a:buClr>
                <a:srgbClr val="862C21"/>
              </a:buClr>
              <a:buSzPts val="1500"/>
              <a:buFont typeface="Open Sans"/>
              <a:buChar char="-"/>
            </a:pPr>
            <a:r>
              <a:rPr lang="en" sz="1500">
                <a:solidFill>
                  <a:srgbClr val="862C21"/>
                </a:solidFill>
                <a:latin typeface="Open Sans"/>
                <a:ea typeface="Open Sans"/>
                <a:cs typeface="Open Sans"/>
                <a:sym typeface="Open Sans"/>
              </a:rPr>
              <a:t>How to register for the Green Homes Grant</a:t>
            </a:r>
            <a:endParaRPr sz="1500">
              <a:solidFill>
                <a:srgbClr val="862C21"/>
              </a:solidFill>
              <a:latin typeface="Open Sans"/>
              <a:ea typeface="Open Sans"/>
              <a:cs typeface="Open Sans"/>
              <a:sym typeface="Open Sans"/>
            </a:endParaRPr>
          </a:p>
          <a:p>
            <a:pPr indent="-323850" lvl="0" marL="457200" rtl="0" algn="l">
              <a:spcBef>
                <a:spcPts val="0"/>
              </a:spcBef>
              <a:spcAft>
                <a:spcPts val="0"/>
              </a:spcAft>
              <a:buClr>
                <a:srgbClr val="862C21"/>
              </a:buClr>
              <a:buSzPts val="1500"/>
              <a:buFont typeface="Open Sans"/>
              <a:buChar char="-"/>
            </a:pPr>
            <a:r>
              <a:rPr lang="en" sz="1500">
                <a:solidFill>
                  <a:srgbClr val="862C21"/>
                </a:solidFill>
                <a:latin typeface="Open Sans"/>
                <a:ea typeface="Open Sans"/>
                <a:cs typeface="Open Sans"/>
                <a:sym typeface="Open Sans"/>
              </a:rPr>
              <a:t>Planning issues</a:t>
            </a:r>
            <a:endParaRPr sz="1500">
              <a:solidFill>
                <a:srgbClr val="862C21"/>
              </a:solidFill>
              <a:latin typeface="Open Sans"/>
              <a:ea typeface="Open Sans"/>
              <a:cs typeface="Open Sans"/>
              <a:sym typeface="Open Sans"/>
            </a:endParaRPr>
          </a:p>
          <a:p>
            <a:pPr indent="-323850" lvl="0" marL="457200" rtl="0" algn="l">
              <a:spcBef>
                <a:spcPts val="0"/>
              </a:spcBef>
              <a:spcAft>
                <a:spcPts val="0"/>
              </a:spcAft>
              <a:buClr>
                <a:srgbClr val="862C21"/>
              </a:buClr>
              <a:buSzPts val="1500"/>
              <a:buFont typeface="Open Sans"/>
              <a:buChar char="-"/>
            </a:pPr>
            <a:r>
              <a:rPr lang="en" sz="1500">
                <a:solidFill>
                  <a:srgbClr val="862C21"/>
                </a:solidFill>
                <a:latin typeface="Open Sans"/>
                <a:ea typeface="Open Sans"/>
                <a:cs typeface="Open Sans"/>
                <a:sym typeface="Open Sans"/>
              </a:rPr>
              <a:t>Examples of how a voucher might be spent</a:t>
            </a:r>
            <a:endParaRPr sz="1500">
              <a:solidFill>
                <a:srgbClr val="862C21"/>
              </a:solidFill>
              <a:latin typeface="Open Sans"/>
              <a:ea typeface="Open Sans"/>
              <a:cs typeface="Open Sans"/>
              <a:sym typeface="Open Sans"/>
            </a:endParaRPr>
          </a:p>
          <a:p>
            <a:pPr indent="-323850" lvl="0" marL="457200" rtl="0" algn="l">
              <a:spcBef>
                <a:spcPts val="0"/>
              </a:spcBef>
              <a:spcAft>
                <a:spcPts val="0"/>
              </a:spcAft>
              <a:buClr>
                <a:srgbClr val="862C21"/>
              </a:buClr>
              <a:buSzPts val="1500"/>
              <a:buFont typeface="Open Sans"/>
              <a:buChar char="-"/>
            </a:pPr>
            <a:r>
              <a:rPr lang="en" sz="1500">
                <a:solidFill>
                  <a:srgbClr val="862C21"/>
                </a:solidFill>
                <a:latin typeface="Open Sans"/>
                <a:ea typeface="Open Sans"/>
                <a:cs typeface="Open Sans"/>
                <a:sym typeface="Open Sans"/>
              </a:rPr>
              <a:t>How will I know if I am better off?</a:t>
            </a:r>
            <a:endParaRPr sz="1500">
              <a:solidFill>
                <a:srgbClr val="862C21"/>
              </a:solidFill>
              <a:latin typeface="Open Sans"/>
              <a:ea typeface="Open Sans"/>
              <a:cs typeface="Open Sans"/>
              <a:sym typeface="Open Sans"/>
            </a:endParaRPr>
          </a:p>
          <a:p>
            <a:pPr indent="-323850" lvl="0" marL="457200" rtl="0" algn="l">
              <a:spcBef>
                <a:spcPts val="0"/>
              </a:spcBef>
              <a:spcAft>
                <a:spcPts val="0"/>
              </a:spcAft>
              <a:buClr>
                <a:srgbClr val="862C21"/>
              </a:buClr>
              <a:buSzPts val="1500"/>
              <a:buFont typeface="Open Sans"/>
              <a:buChar char="-"/>
            </a:pPr>
            <a:r>
              <a:rPr lang="en" sz="1500">
                <a:solidFill>
                  <a:srgbClr val="862C21"/>
                </a:solidFill>
                <a:latin typeface="Open Sans"/>
                <a:ea typeface="Open Sans"/>
                <a:cs typeface="Open Sans"/>
                <a:sym typeface="Open Sans"/>
              </a:rPr>
              <a:t>No insulation without ventilation</a:t>
            </a:r>
            <a:endParaRPr sz="1500">
              <a:solidFill>
                <a:srgbClr val="862C21"/>
              </a:solidFill>
              <a:latin typeface="Open Sans"/>
              <a:ea typeface="Open Sans"/>
              <a:cs typeface="Open Sans"/>
              <a:sym typeface="Open Sans"/>
            </a:endParaRPr>
          </a:p>
          <a:p>
            <a:pPr indent="-323850" lvl="0" marL="457200" rtl="0" algn="l">
              <a:spcBef>
                <a:spcPts val="0"/>
              </a:spcBef>
              <a:spcAft>
                <a:spcPts val="0"/>
              </a:spcAft>
              <a:buClr>
                <a:srgbClr val="862C21"/>
              </a:buClr>
              <a:buSzPts val="1500"/>
              <a:buFont typeface="Open Sans"/>
              <a:buChar char="-"/>
            </a:pPr>
            <a:r>
              <a:rPr lang="en" sz="1500">
                <a:solidFill>
                  <a:srgbClr val="862C21"/>
                </a:solidFill>
                <a:latin typeface="Open Sans"/>
                <a:ea typeface="Open Sans"/>
                <a:cs typeface="Open Sans"/>
                <a:sym typeface="Open Sans"/>
              </a:rPr>
              <a:t>What to ask installers</a:t>
            </a:r>
            <a:endParaRPr sz="1500">
              <a:solidFill>
                <a:srgbClr val="862C21"/>
              </a:solidFill>
              <a:latin typeface="Open Sans"/>
              <a:ea typeface="Open Sans"/>
              <a:cs typeface="Open Sans"/>
              <a:sym typeface="Open Sans"/>
            </a:endParaRPr>
          </a:p>
          <a:p>
            <a:pPr indent="-323850" lvl="0" marL="457200" rtl="0" algn="l">
              <a:spcBef>
                <a:spcPts val="0"/>
              </a:spcBef>
              <a:spcAft>
                <a:spcPts val="0"/>
              </a:spcAft>
              <a:buClr>
                <a:srgbClr val="862C21"/>
              </a:buClr>
              <a:buSzPts val="1500"/>
              <a:buFont typeface="Open Sans"/>
              <a:buChar char="-"/>
            </a:pPr>
            <a:r>
              <a:rPr lang="en" sz="1500">
                <a:solidFill>
                  <a:srgbClr val="862C21"/>
                </a:solidFill>
                <a:latin typeface="Open Sans"/>
                <a:ea typeface="Open Sans"/>
                <a:cs typeface="Open Sans"/>
                <a:sym typeface="Open Sans"/>
              </a:rPr>
              <a:t>The benefits of independent impartial advice</a:t>
            </a:r>
            <a:endParaRPr sz="1500">
              <a:solidFill>
                <a:srgbClr val="862C21"/>
              </a:solidFill>
              <a:latin typeface="Open Sans"/>
              <a:ea typeface="Open Sans"/>
              <a:cs typeface="Open Sans"/>
              <a:sym typeface="Open Sans"/>
            </a:endParaRPr>
          </a:p>
          <a:p>
            <a:pPr indent="-323850" lvl="0" marL="457200" rtl="0" algn="l">
              <a:spcBef>
                <a:spcPts val="0"/>
              </a:spcBef>
              <a:spcAft>
                <a:spcPts val="0"/>
              </a:spcAft>
              <a:buClr>
                <a:srgbClr val="862C21"/>
              </a:buClr>
              <a:buSzPts val="1500"/>
              <a:buFont typeface="Open Sans"/>
              <a:buChar char="-"/>
            </a:pPr>
            <a:r>
              <a:rPr lang="en" sz="1500">
                <a:solidFill>
                  <a:srgbClr val="862C21"/>
                </a:solidFill>
                <a:latin typeface="Open Sans"/>
                <a:ea typeface="Open Sans"/>
                <a:cs typeface="Open Sans"/>
                <a:sym typeface="Open Sans"/>
              </a:rPr>
              <a:t>Q&amp;A</a:t>
            </a:r>
            <a:endParaRPr sz="1500">
              <a:solidFill>
                <a:srgbClr val="862C21"/>
              </a:solidFill>
              <a:latin typeface="Open Sans"/>
              <a:ea typeface="Open Sans"/>
              <a:cs typeface="Open Sans"/>
              <a:sym typeface="Open Sans"/>
            </a:endParaRPr>
          </a:p>
          <a:p>
            <a:pPr indent="0" lvl="0" marL="457200" rtl="0" algn="l">
              <a:spcBef>
                <a:spcPts val="1600"/>
              </a:spcBef>
              <a:spcAft>
                <a:spcPts val="1600"/>
              </a:spcAft>
              <a:buNone/>
            </a:pPr>
            <a:r>
              <a:t/>
            </a:r>
            <a:endParaRPr sz="1500">
              <a:solidFill>
                <a:srgbClr val="862C21"/>
              </a:solidFill>
              <a:latin typeface="Open Sans"/>
              <a:ea typeface="Open Sans"/>
              <a:cs typeface="Open Sans"/>
              <a:sym typeface="Open Sans"/>
            </a:endParaRPr>
          </a:p>
        </p:txBody>
      </p:sp>
      <p:pic>
        <p:nvPicPr>
          <p:cNvPr id="62" name="Google Shape;62;p14"/>
          <p:cNvPicPr preferRelativeResize="0"/>
          <p:nvPr/>
        </p:nvPicPr>
        <p:blipFill>
          <a:blip r:embed="rId3">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32"/>
          <p:cNvPicPr preferRelativeResize="0"/>
          <p:nvPr/>
        </p:nvPicPr>
        <p:blipFill>
          <a:blip r:embed="rId3">
            <a:alphaModFix/>
          </a:blip>
          <a:stretch>
            <a:fillRect/>
          </a:stretch>
        </p:blipFill>
        <p:spPr>
          <a:xfrm>
            <a:off x="-69050" y="-2978475"/>
            <a:ext cx="6091478" cy="8121980"/>
          </a:xfrm>
          <a:prstGeom prst="rect">
            <a:avLst/>
          </a:prstGeom>
          <a:noFill/>
          <a:ln>
            <a:noFill/>
          </a:ln>
        </p:spPr>
      </p:pic>
      <p:sp>
        <p:nvSpPr>
          <p:cNvPr id="188" name="Google Shape;188;p32"/>
          <p:cNvSpPr txBox="1"/>
          <p:nvPr/>
        </p:nvSpPr>
        <p:spPr>
          <a:xfrm>
            <a:off x="0" y="-125200"/>
            <a:ext cx="3738300" cy="4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lt1"/>
                </a:solidFill>
                <a:latin typeface="Montserrat"/>
                <a:ea typeface="Montserrat"/>
                <a:cs typeface="Montserrat"/>
                <a:sym typeface="Montserrat"/>
              </a:rPr>
              <a:t>Name that wall -</a:t>
            </a:r>
            <a:endParaRPr b="1" sz="1700">
              <a:solidFill>
                <a:schemeClr val="lt1"/>
              </a:solidFill>
              <a:latin typeface="Montserrat"/>
              <a:ea typeface="Montserrat"/>
              <a:cs typeface="Montserrat"/>
              <a:sym typeface="Montserrat"/>
            </a:endParaRPr>
          </a:p>
          <a:p>
            <a:pPr indent="0" lvl="0" marL="0" rtl="0" algn="l">
              <a:spcBef>
                <a:spcPts val="0"/>
              </a:spcBef>
              <a:spcAft>
                <a:spcPts val="0"/>
              </a:spcAft>
              <a:buNone/>
            </a:pPr>
            <a:r>
              <a:rPr b="1" lang="en" sz="1700">
                <a:solidFill>
                  <a:schemeClr val="lt1"/>
                </a:solidFill>
                <a:latin typeface="Montserrat"/>
                <a:ea typeface="Montserrat"/>
                <a:cs typeface="Montserrat"/>
                <a:sym typeface="Montserrat"/>
              </a:rPr>
              <a:t> question 2</a:t>
            </a:r>
            <a:endParaRPr b="1" sz="1700">
              <a:solidFill>
                <a:schemeClr val="lt1"/>
              </a:solidFill>
              <a:latin typeface="Montserrat"/>
              <a:ea typeface="Montserrat"/>
              <a:cs typeface="Montserrat"/>
              <a:sym typeface="Montserrat"/>
            </a:endParaRPr>
          </a:p>
        </p:txBody>
      </p:sp>
      <p:pic>
        <p:nvPicPr>
          <p:cNvPr id="189" name="Google Shape;189;p32"/>
          <p:cNvPicPr preferRelativeResize="0"/>
          <p:nvPr/>
        </p:nvPicPr>
        <p:blipFill>
          <a:blip r:embed="rId4">
            <a:alphaModFix/>
          </a:blip>
          <a:stretch>
            <a:fillRect/>
          </a:stretch>
        </p:blipFill>
        <p:spPr>
          <a:xfrm>
            <a:off x="5809275" y="-125200"/>
            <a:ext cx="3972652" cy="5296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33"/>
          <p:cNvPicPr preferRelativeResize="0"/>
          <p:nvPr/>
        </p:nvPicPr>
        <p:blipFill>
          <a:blip r:embed="rId3">
            <a:alphaModFix/>
          </a:blip>
          <a:stretch>
            <a:fillRect/>
          </a:stretch>
        </p:blipFill>
        <p:spPr>
          <a:xfrm>
            <a:off x="-122650" y="0"/>
            <a:ext cx="9283180" cy="5143499"/>
          </a:xfrm>
          <a:prstGeom prst="rect">
            <a:avLst/>
          </a:prstGeom>
          <a:noFill/>
          <a:ln>
            <a:noFill/>
          </a:ln>
        </p:spPr>
      </p:pic>
      <p:sp>
        <p:nvSpPr>
          <p:cNvPr id="195" name="Google Shape;195;p33"/>
          <p:cNvSpPr txBox="1"/>
          <p:nvPr/>
        </p:nvSpPr>
        <p:spPr>
          <a:xfrm>
            <a:off x="285950" y="302700"/>
            <a:ext cx="3738300" cy="4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FFFF"/>
                </a:solidFill>
                <a:latin typeface="Montserrat"/>
                <a:ea typeface="Montserrat"/>
                <a:cs typeface="Montserrat"/>
                <a:sym typeface="Montserrat"/>
              </a:rPr>
              <a:t>Name that wall - question 3</a:t>
            </a:r>
            <a:r>
              <a:rPr b="1" lang="en" sz="1700">
                <a:solidFill>
                  <a:srgbClr val="FFFFFF"/>
                </a:solidFill>
              </a:rPr>
              <a:t>	</a:t>
            </a:r>
            <a:endParaRPr b="1" sz="1700">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4"/>
          <p:cNvSpPr txBox="1"/>
          <p:nvPr/>
        </p:nvSpPr>
        <p:spPr>
          <a:xfrm>
            <a:off x="0" y="347050"/>
            <a:ext cx="3738300" cy="4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latin typeface="Montserrat"/>
                <a:ea typeface="Montserrat"/>
                <a:cs typeface="Montserrat"/>
                <a:sym typeface="Montserrat"/>
              </a:rPr>
              <a:t>Name that wall -</a:t>
            </a:r>
            <a:endParaRPr b="1" sz="1700">
              <a:latin typeface="Montserrat"/>
              <a:ea typeface="Montserrat"/>
              <a:cs typeface="Montserrat"/>
              <a:sym typeface="Montserrat"/>
            </a:endParaRPr>
          </a:p>
          <a:p>
            <a:pPr indent="0" lvl="0" marL="0" rtl="0" algn="l">
              <a:spcBef>
                <a:spcPts val="0"/>
              </a:spcBef>
              <a:spcAft>
                <a:spcPts val="0"/>
              </a:spcAft>
              <a:buNone/>
            </a:pPr>
            <a:r>
              <a:rPr b="1" lang="en" sz="1700">
                <a:latin typeface="Montserrat"/>
                <a:ea typeface="Montserrat"/>
                <a:cs typeface="Montserrat"/>
                <a:sym typeface="Montserrat"/>
              </a:rPr>
              <a:t> Question 4</a:t>
            </a:r>
            <a:endParaRPr b="1" sz="1700">
              <a:latin typeface="Montserrat"/>
              <a:ea typeface="Montserrat"/>
              <a:cs typeface="Montserrat"/>
              <a:sym typeface="Montserrat"/>
            </a:endParaRPr>
          </a:p>
        </p:txBody>
      </p:sp>
      <p:pic>
        <p:nvPicPr>
          <p:cNvPr id="201" name="Google Shape;201;p34"/>
          <p:cNvPicPr preferRelativeResize="0"/>
          <p:nvPr/>
        </p:nvPicPr>
        <p:blipFill>
          <a:blip r:embed="rId3">
            <a:alphaModFix/>
          </a:blip>
          <a:stretch>
            <a:fillRect/>
          </a:stretch>
        </p:blipFill>
        <p:spPr>
          <a:xfrm>
            <a:off x="2013049" y="-124950"/>
            <a:ext cx="4650226" cy="6159825"/>
          </a:xfrm>
          <a:prstGeom prst="rect">
            <a:avLst/>
          </a:prstGeom>
          <a:noFill/>
          <a:ln>
            <a:noFill/>
          </a:ln>
        </p:spPr>
      </p:pic>
      <p:sp>
        <p:nvSpPr>
          <p:cNvPr id="202" name="Google Shape;202;p34"/>
          <p:cNvSpPr txBox="1"/>
          <p:nvPr/>
        </p:nvSpPr>
        <p:spPr>
          <a:xfrm>
            <a:off x="6916800" y="4530325"/>
            <a:ext cx="2163000" cy="33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4764CA"/>
                </a:solidFill>
                <a:latin typeface="Open Sans"/>
                <a:ea typeface="Open Sans"/>
                <a:cs typeface="Open Sans"/>
                <a:sym typeface="Open Sans"/>
              </a:rPr>
              <a:t>Photo: WMFS, Kings Norton fire station</a:t>
            </a:r>
            <a:endParaRPr>
              <a:solidFill>
                <a:srgbClr val="4764CA"/>
              </a:solidFill>
              <a:latin typeface="Open Sans"/>
              <a:ea typeface="Open Sans"/>
              <a:cs typeface="Open Sans"/>
              <a:sym typeface="Open Sans"/>
            </a:endParaRPr>
          </a:p>
        </p:txBody>
      </p:sp>
      <p:pic>
        <p:nvPicPr>
          <p:cNvPr id="203" name="Google Shape;203;p34"/>
          <p:cNvPicPr preferRelativeResize="0"/>
          <p:nvPr/>
        </p:nvPicPr>
        <p:blipFill>
          <a:blip r:embed="rId4">
            <a:alphaModFix/>
          </a:blip>
          <a:stretch>
            <a:fillRect/>
          </a:stretch>
        </p:blipFill>
        <p:spPr>
          <a:xfrm>
            <a:off x="5432850" y="-237450"/>
            <a:ext cx="3898301" cy="33848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Heating controls</a:t>
            </a:r>
            <a:endParaRPr>
              <a:solidFill>
                <a:srgbClr val="226A3D"/>
              </a:solidFill>
              <a:latin typeface="Montserrat"/>
              <a:ea typeface="Montserrat"/>
              <a:cs typeface="Montserrat"/>
              <a:sym typeface="Montserrat"/>
            </a:endParaRPr>
          </a:p>
        </p:txBody>
      </p:sp>
      <p:sp>
        <p:nvSpPr>
          <p:cNvPr id="209" name="Google Shape;209;p35"/>
          <p:cNvSpPr txBox="1"/>
          <p:nvPr>
            <p:ph idx="1" type="body"/>
          </p:nvPr>
        </p:nvSpPr>
        <p:spPr>
          <a:xfrm>
            <a:off x="311700" y="863550"/>
            <a:ext cx="7335000" cy="34164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sz="1700"/>
          </a:p>
          <a:p>
            <a:pPr indent="-336550" lvl="0" marL="457200" rtl="0" algn="l">
              <a:spcBef>
                <a:spcPts val="1600"/>
              </a:spcBef>
              <a:spcAft>
                <a:spcPts val="0"/>
              </a:spcAft>
              <a:buClr>
                <a:srgbClr val="862C21"/>
              </a:buClr>
              <a:buSzPts val="1700"/>
              <a:buFont typeface="Open Sans"/>
              <a:buChar char="●"/>
            </a:pPr>
            <a:r>
              <a:rPr lang="en" sz="1700">
                <a:solidFill>
                  <a:srgbClr val="862C21"/>
                </a:solidFill>
                <a:latin typeface="Open Sans"/>
                <a:ea typeface="Open Sans"/>
                <a:cs typeface="Open Sans"/>
                <a:sym typeface="Open Sans"/>
              </a:rPr>
              <a:t>Heating controls quiz</a:t>
            </a:r>
            <a:endParaRPr sz="1700">
              <a:solidFill>
                <a:srgbClr val="862C21"/>
              </a:solidFill>
              <a:latin typeface="Open Sans"/>
              <a:ea typeface="Open Sans"/>
              <a:cs typeface="Open Sans"/>
              <a:sym typeface="Open Sans"/>
            </a:endParaRPr>
          </a:p>
          <a:p>
            <a:pPr indent="-336550" lvl="0" marL="457200" rtl="0" algn="l">
              <a:spcBef>
                <a:spcPts val="0"/>
              </a:spcBef>
              <a:spcAft>
                <a:spcPts val="0"/>
              </a:spcAft>
              <a:buClr>
                <a:srgbClr val="862C21"/>
              </a:buClr>
              <a:buSzPts val="1700"/>
              <a:buFont typeface="Open Sans"/>
              <a:buChar char="●"/>
            </a:pPr>
            <a:r>
              <a:rPr lang="en" sz="1700">
                <a:solidFill>
                  <a:srgbClr val="862C21"/>
                </a:solidFill>
                <a:latin typeface="Open Sans"/>
                <a:ea typeface="Open Sans"/>
                <a:cs typeface="Open Sans"/>
                <a:sym typeface="Open Sans"/>
              </a:rPr>
              <a:t>Why this matters - most of us are using the same type of controls we had last century, and in the same way, which is what caused the problem</a:t>
            </a:r>
            <a:endParaRPr sz="1700">
              <a:solidFill>
                <a:srgbClr val="862C21"/>
              </a:solidFill>
              <a:latin typeface="Open Sans"/>
              <a:ea typeface="Open Sans"/>
              <a:cs typeface="Open Sans"/>
              <a:sym typeface="Open Sans"/>
            </a:endParaRPr>
          </a:p>
          <a:p>
            <a:pPr indent="-336550" lvl="0" marL="457200" rtl="0" algn="l">
              <a:spcBef>
                <a:spcPts val="0"/>
              </a:spcBef>
              <a:spcAft>
                <a:spcPts val="0"/>
              </a:spcAft>
              <a:buClr>
                <a:srgbClr val="862C21"/>
              </a:buClr>
              <a:buSzPts val="1700"/>
              <a:buFont typeface="Open Sans"/>
              <a:buChar char="●"/>
            </a:pPr>
            <a:r>
              <a:rPr lang="en" sz="1700">
                <a:solidFill>
                  <a:srgbClr val="862C21"/>
                </a:solidFill>
                <a:latin typeface="Open Sans"/>
                <a:ea typeface="Open Sans"/>
                <a:cs typeface="Open Sans"/>
                <a:sym typeface="Open Sans"/>
              </a:rPr>
              <a:t>Our brains need to relearn how we control heating</a:t>
            </a:r>
            <a:endParaRPr sz="1700">
              <a:solidFill>
                <a:srgbClr val="862C21"/>
              </a:solidFill>
              <a:latin typeface="Open Sans"/>
              <a:ea typeface="Open Sans"/>
              <a:cs typeface="Open Sans"/>
              <a:sym typeface="Open Sans"/>
            </a:endParaRPr>
          </a:p>
          <a:p>
            <a:pPr indent="-336550" lvl="0" marL="457200" rtl="0" algn="l">
              <a:spcBef>
                <a:spcPts val="0"/>
              </a:spcBef>
              <a:spcAft>
                <a:spcPts val="0"/>
              </a:spcAft>
              <a:buClr>
                <a:srgbClr val="862C21"/>
              </a:buClr>
              <a:buSzPts val="1700"/>
              <a:buFont typeface="Open Sans"/>
              <a:buChar char="●"/>
            </a:pPr>
            <a:r>
              <a:rPr lang="en" sz="1700">
                <a:solidFill>
                  <a:srgbClr val="862C21"/>
                </a:solidFill>
                <a:latin typeface="Open Sans"/>
                <a:ea typeface="Open Sans"/>
                <a:cs typeface="Open Sans"/>
                <a:sym typeface="Open Sans"/>
              </a:rPr>
              <a:t>Almost every building in the UK needs to improve heating control</a:t>
            </a:r>
            <a:endParaRPr sz="1700">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sz="1700">
                <a:solidFill>
                  <a:srgbClr val="862C21"/>
                </a:solidFill>
                <a:latin typeface="Open Sans"/>
                <a:ea typeface="Open Sans"/>
                <a:cs typeface="Open Sans"/>
                <a:sym typeface="Open Sans"/>
              </a:rPr>
              <a:t>Artificial Intelligence and Machine Learning are there to control our heating, as well as to control household gadgets</a:t>
            </a:r>
            <a:endParaRPr sz="1700">
              <a:solidFill>
                <a:srgbClr val="862C21"/>
              </a:solidFill>
              <a:latin typeface="Open Sans"/>
              <a:ea typeface="Open Sans"/>
              <a:cs typeface="Open Sans"/>
              <a:sym typeface="Open Sans"/>
            </a:endParaRPr>
          </a:p>
          <a:p>
            <a:pPr indent="-317500" lvl="0" marL="457200" rtl="0" algn="l">
              <a:spcBef>
                <a:spcPts val="0"/>
              </a:spcBef>
              <a:spcAft>
                <a:spcPts val="0"/>
              </a:spcAft>
              <a:buSzPts val="1400"/>
              <a:buChar char="●"/>
            </a:pPr>
            <a:r>
              <a:rPr lang="en" sz="1700">
                <a:solidFill>
                  <a:srgbClr val="862C21"/>
                </a:solidFill>
                <a:latin typeface="Open Sans"/>
                <a:ea typeface="Open Sans"/>
                <a:cs typeface="Open Sans"/>
                <a:sym typeface="Open Sans"/>
              </a:rPr>
              <a:t>Better heating control is very cost-effective</a:t>
            </a:r>
            <a:r>
              <a:rPr lang="en">
                <a:solidFill>
                  <a:srgbClr val="862C21"/>
                </a:solidFill>
                <a:latin typeface="Open Sans"/>
                <a:ea typeface="Open Sans"/>
                <a:cs typeface="Open Sans"/>
                <a:sym typeface="Open Sans"/>
              </a:rPr>
              <a:t>	</a:t>
            </a:r>
            <a:r>
              <a:rPr lang="en"/>
              <a:t> </a:t>
            </a:r>
            <a:endParaRPr/>
          </a:p>
        </p:txBody>
      </p:sp>
      <p:pic>
        <p:nvPicPr>
          <p:cNvPr id="210" name="Google Shape;210;p35"/>
          <p:cNvPicPr preferRelativeResize="0"/>
          <p:nvPr/>
        </p:nvPicPr>
        <p:blipFill>
          <a:blip r:embed="rId3">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6"/>
          <p:cNvSpPr txBox="1"/>
          <p:nvPr>
            <p:ph idx="1" type="body"/>
          </p:nvPr>
        </p:nvSpPr>
        <p:spPr>
          <a:xfrm>
            <a:off x="311700" y="1602175"/>
            <a:ext cx="48447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862C21"/>
              </a:buClr>
              <a:buSzPts val="1400"/>
              <a:buChar char="●"/>
            </a:pPr>
            <a:r>
              <a:rPr b="1" lang="en">
                <a:solidFill>
                  <a:srgbClr val="862C21"/>
                </a:solidFill>
                <a:latin typeface="Open Sans"/>
                <a:ea typeface="Open Sans"/>
                <a:cs typeface="Open Sans"/>
                <a:sym typeface="Open Sans"/>
              </a:rPr>
              <a:t>Solar thermal</a:t>
            </a:r>
            <a:r>
              <a:rPr lang="en">
                <a:solidFill>
                  <a:srgbClr val="862C21"/>
                </a:solidFill>
                <a:latin typeface="Open Sans"/>
                <a:ea typeface="Open Sans"/>
                <a:cs typeface="Open Sans"/>
                <a:sym typeface="Open Sans"/>
              </a:rPr>
              <a:t> (solar hot water)</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Char char="●"/>
            </a:pPr>
            <a:r>
              <a:rPr lang="en">
                <a:solidFill>
                  <a:srgbClr val="862C21"/>
                </a:solidFill>
                <a:latin typeface="Open Sans"/>
                <a:ea typeface="Open Sans"/>
                <a:cs typeface="Open Sans"/>
                <a:sym typeface="Open Sans"/>
              </a:rPr>
              <a:t>Absorbs solar heat to </a:t>
            </a:r>
            <a:r>
              <a:rPr b="1" lang="en">
                <a:solidFill>
                  <a:srgbClr val="862C21"/>
                </a:solidFill>
                <a:latin typeface="Open Sans"/>
                <a:ea typeface="Open Sans"/>
                <a:cs typeface="Open Sans"/>
                <a:sym typeface="Open Sans"/>
              </a:rPr>
              <a:t>pre-heat </a:t>
            </a:r>
            <a:r>
              <a:rPr lang="en">
                <a:solidFill>
                  <a:srgbClr val="862C21"/>
                </a:solidFill>
                <a:latin typeface="Open Sans"/>
                <a:ea typeface="Open Sans"/>
                <a:cs typeface="Open Sans"/>
                <a:sym typeface="Open Sans"/>
              </a:rPr>
              <a:t>water for washing during daylight, including cloudy periods</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Will meet around half of a household’s hot water needs over the year</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Is rarely used for space heating in this country</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Works with a hot water cylinder - if a combination boiler then cylinder will need to be added</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Between October and March it’s best to use hot water later in the day to make the most of it</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Less widespread in the UK than solar electricity </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Where does your hot water come from? Dishwasher? Power shower? Or the boiler?</a:t>
            </a:r>
            <a:endParaRPr>
              <a:solidFill>
                <a:srgbClr val="862C21"/>
              </a:solidFill>
              <a:latin typeface="Open Sans"/>
              <a:ea typeface="Open Sans"/>
              <a:cs typeface="Open Sans"/>
              <a:sym typeface="Open Sans"/>
            </a:endParaRPr>
          </a:p>
        </p:txBody>
      </p:sp>
      <p:pic>
        <p:nvPicPr>
          <p:cNvPr id="216" name="Google Shape;216;p36"/>
          <p:cNvPicPr preferRelativeResize="0"/>
          <p:nvPr/>
        </p:nvPicPr>
        <p:blipFill>
          <a:blip r:embed="rId3">
            <a:alphaModFix/>
          </a:blip>
          <a:stretch>
            <a:fillRect/>
          </a:stretch>
        </p:blipFill>
        <p:spPr>
          <a:xfrm>
            <a:off x="5439075" y="2461075"/>
            <a:ext cx="2999997" cy="2250006"/>
          </a:xfrm>
          <a:prstGeom prst="rect">
            <a:avLst/>
          </a:prstGeom>
          <a:noFill/>
          <a:ln>
            <a:noFill/>
          </a:ln>
        </p:spPr>
      </p:pic>
      <p:sp>
        <p:nvSpPr>
          <p:cNvPr id="217" name="Google Shape;217;p36"/>
          <p:cNvSpPr txBox="1"/>
          <p:nvPr/>
        </p:nvSpPr>
        <p:spPr>
          <a:xfrm>
            <a:off x="5347550" y="44970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FFFFFF"/>
                </a:solidFill>
                <a:hlinkClick r:id="rId4">
                  <a:extLst>
                    <a:ext uri="{A12FA001-AC4F-418D-AE19-62706E023703}">
                      <ahyp:hlinkClr val="tx"/>
                    </a:ext>
                  </a:extLst>
                </a:hlinkClick>
              </a:rPr>
              <a:t>https://www.flickr.com/photos/julianb/</a:t>
            </a:r>
            <a:endParaRPr>
              <a:solidFill>
                <a:srgbClr val="FFFFFF"/>
              </a:solidFill>
            </a:endParaRPr>
          </a:p>
        </p:txBody>
      </p:sp>
      <p:pic>
        <p:nvPicPr>
          <p:cNvPr id="218" name="Google Shape;218;p36"/>
          <p:cNvPicPr preferRelativeResize="0"/>
          <p:nvPr/>
        </p:nvPicPr>
        <p:blipFill>
          <a:blip r:embed="rId5">
            <a:alphaModFix/>
          </a:blip>
          <a:stretch>
            <a:fillRect/>
          </a:stretch>
        </p:blipFill>
        <p:spPr>
          <a:xfrm>
            <a:off x="5439075" y="211063"/>
            <a:ext cx="3000000" cy="2250012"/>
          </a:xfrm>
          <a:prstGeom prst="rect">
            <a:avLst/>
          </a:prstGeom>
          <a:noFill/>
          <a:ln>
            <a:noFill/>
          </a:ln>
        </p:spPr>
      </p:pic>
      <p:sp>
        <p:nvSpPr>
          <p:cNvPr id="219" name="Google Shape;219;p36"/>
          <p:cNvSpPr txBox="1"/>
          <p:nvPr/>
        </p:nvSpPr>
        <p:spPr>
          <a:xfrm>
            <a:off x="5530575" y="2085825"/>
            <a:ext cx="2817000" cy="28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FFFFFF"/>
                </a:solidFill>
                <a:hlinkClick r:id="rId6">
                  <a:extLst>
                    <a:ext uri="{A12FA001-AC4F-418D-AE19-62706E023703}">
                      <ahyp:hlinkClr val="tx"/>
                    </a:ext>
                  </a:extLst>
                </a:hlinkClick>
              </a:rPr>
              <a:t>https://www.flickr.com/photos/a10/</a:t>
            </a:r>
            <a:endParaRPr>
              <a:solidFill>
                <a:srgbClr val="FFFFFF"/>
              </a:solidFill>
            </a:endParaRPr>
          </a:p>
        </p:txBody>
      </p:sp>
      <p:sp>
        <p:nvSpPr>
          <p:cNvPr id="220" name="Google Shape;220;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Low carbon heat - </a:t>
            </a:r>
            <a:endParaRPr>
              <a:solidFill>
                <a:srgbClr val="226A3D"/>
              </a:solidFill>
              <a:latin typeface="Montserrat"/>
              <a:ea typeface="Montserrat"/>
              <a:cs typeface="Montserrat"/>
              <a:sym typeface="Montserrat"/>
            </a:endParaRPr>
          </a:p>
          <a:p>
            <a:pPr indent="0" lvl="0" marL="0" rtl="0" algn="l">
              <a:spcBef>
                <a:spcPts val="0"/>
              </a:spcBef>
              <a:spcAft>
                <a:spcPts val="0"/>
              </a:spcAft>
              <a:buNone/>
            </a:pPr>
            <a:r>
              <a:rPr lang="en">
                <a:solidFill>
                  <a:srgbClr val="226A3D"/>
                </a:solidFill>
                <a:latin typeface="Montserrat"/>
                <a:ea typeface="Montserrat"/>
                <a:cs typeface="Montserrat"/>
                <a:sym typeface="Montserrat"/>
              </a:rPr>
              <a:t>solar thermal</a:t>
            </a:r>
            <a:endParaRPr>
              <a:solidFill>
                <a:srgbClr val="226A3D"/>
              </a:solidFill>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Low carbon heat - air source heat pumps</a:t>
            </a:r>
            <a:endParaRPr>
              <a:solidFill>
                <a:srgbClr val="226A3D"/>
              </a:solidFill>
              <a:latin typeface="Montserrat"/>
              <a:ea typeface="Montserrat"/>
              <a:cs typeface="Montserrat"/>
              <a:sym typeface="Montserrat"/>
            </a:endParaRPr>
          </a:p>
        </p:txBody>
      </p:sp>
      <p:sp>
        <p:nvSpPr>
          <p:cNvPr id="226" name="Google Shape;226;p3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862C21"/>
              </a:buClr>
              <a:buSzPts val="1400"/>
              <a:buFont typeface="Open Sans"/>
              <a:buChar char="●"/>
            </a:pPr>
            <a:r>
              <a:rPr b="1" lang="en">
                <a:solidFill>
                  <a:srgbClr val="862C21"/>
                </a:solidFill>
                <a:latin typeface="Open Sans"/>
                <a:ea typeface="Open Sans"/>
                <a:cs typeface="Open Sans"/>
                <a:sym typeface="Open Sans"/>
              </a:rPr>
              <a:t>Like a fridge in reverse - transfers heat from one place to another</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Char char="●"/>
            </a:pPr>
            <a:r>
              <a:rPr lang="en">
                <a:solidFill>
                  <a:srgbClr val="862C21"/>
                </a:solidFill>
                <a:latin typeface="Open Sans"/>
                <a:ea typeface="Open Sans"/>
                <a:cs typeface="Open Sans"/>
                <a:sym typeface="Open Sans"/>
              </a:rPr>
              <a:t>Uses electricity to </a:t>
            </a:r>
            <a:r>
              <a:rPr b="1" lang="en">
                <a:solidFill>
                  <a:srgbClr val="862C21"/>
                </a:solidFill>
                <a:latin typeface="Open Sans"/>
                <a:ea typeface="Open Sans"/>
                <a:cs typeface="Open Sans"/>
                <a:sym typeface="Open Sans"/>
              </a:rPr>
              <a:t>pump</a:t>
            </a:r>
            <a:r>
              <a:rPr lang="en">
                <a:solidFill>
                  <a:srgbClr val="862C21"/>
                </a:solidFill>
                <a:latin typeface="Open Sans"/>
                <a:ea typeface="Open Sans"/>
                <a:cs typeface="Open Sans"/>
                <a:sym typeface="Open Sans"/>
              </a:rPr>
              <a:t> heat from the air outside, into the home </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Home needs to be well-insulated to at least the standards of the 2010 building regulations</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Works best with under-floor heating but can work with radiators</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Can provide hot water as well as space heating but a secondary appliance such as an immersion heater may be needed</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Detailed financial appraisal necessary - an ASHP in the wrong home can be an expensive mistake</a:t>
            </a:r>
            <a:endParaRPr>
              <a:solidFill>
                <a:srgbClr val="862C21"/>
              </a:solidFill>
              <a:latin typeface="Open Sans"/>
              <a:ea typeface="Open Sans"/>
              <a:cs typeface="Open Sans"/>
              <a:sym typeface="Open Sans"/>
            </a:endParaRPr>
          </a:p>
        </p:txBody>
      </p:sp>
      <p:pic>
        <p:nvPicPr>
          <p:cNvPr id="227" name="Google Shape;227;p37"/>
          <p:cNvPicPr preferRelativeResize="0"/>
          <p:nvPr/>
        </p:nvPicPr>
        <p:blipFill>
          <a:blip r:embed="rId3">
            <a:alphaModFix/>
          </a:blip>
          <a:stretch>
            <a:fillRect/>
          </a:stretch>
        </p:blipFill>
        <p:spPr>
          <a:xfrm>
            <a:off x="4464000" y="1170125"/>
            <a:ext cx="3810000" cy="2857500"/>
          </a:xfrm>
          <a:prstGeom prst="rect">
            <a:avLst/>
          </a:prstGeom>
          <a:noFill/>
          <a:ln>
            <a:noFill/>
          </a:ln>
        </p:spPr>
      </p:pic>
      <p:pic>
        <p:nvPicPr>
          <p:cNvPr id="228" name="Google Shape;228;p37"/>
          <p:cNvPicPr preferRelativeResize="0"/>
          <p:nvPr/>
        </p:nvPicPr>
        <p:blipFill>
          <a:blip r:embed="rId4">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A</a:t>
            </a:r>
            <a:r>
              <a:rPr lang="en">
                <a:solidFill>
                  <a:srgbClr val="226A3D"/>
                </a:solidFill>
                <a:latin typeface="Montserrat"/>
                <a:ea typeface="Montserrat"/>
                <a:cs typeface="Montserrat"/>
                <a:sym typeface="Montserrat"/>
              </a:rPr>
              <a:t>ir source heat pump - video</a:t>
            </a:r>
            <a:endParaRPr>
              <a:solidFill>
                <a:srgbClr val="226A3D"/>
              </a:solidFill>
              <a:latin typeface="Montserrat"/>
              <a:ea typeface="Montserrat"/>
              <a:cs typeface="Montserrat"/>
              <a:sym typeface="Montserrat"/>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sz="1400">
                <a:solidFill>
                  <a:srgbClr val="862C21"/>
                </a:solidFill>
                <a:latin typeface="Open Sans"/>
                <a:ea typeface="Open Sans"/>
                <a:cs typeface="Open Sans"/>
                <a:sym typeface="Open Sans"/>
              </a:rPr>
              <a:t>https://www.youtube.com/watch?v=HsFFJTB16N0</a:t>
            </a:r>
            <a:endParaRPr sz="3100">
              <a:solidFill>
                <a:srgbClr val="862C21"/>
              </a:solidFill>
              <a:latin typeface="Open Sans"/>
              <a:ea typeface="Open Sans"/>
              <a:cs typeface="Open Sans"/>
              <a:sym typeface="Open Sans"/>
            </a:endParaRPr>
          </a:p>
        </p:txBody>
      </p:sp>
      <p:pic>
        <p:nvPicPr>
          <p:cNvPr id="234" name="Google Shape;234;p38"/>
          <p:cNvPicPr preferRelativeResize="0"/>
          <p:nvPr/>
        </p:nvPicPr>
        <p:blipFill>
          <a:blip r:embed="rId3">
            <a:alphaModFix/>
          </a:blip>
          <a:stretch>
            <a:fillRect/>
          </a:stretch>
        </p:blipFill>
        <p:spPr>
          <a:xfrm>
            <a:off x="5677825" y="3822500"/>
            <a:ext cx="3283500" cy="1231325"/>
          </a:xfrm>
          <a:prstGeom prst="rect">
            <a:avLst/>
          </a:prstGeom>
          <a:noFill/>
          <a:ln>
            <a:noFill/>
          </a:ln>
        </p:spPr>
      </p:pic>
      <p:pic>
        <p:nvPicPr>
          <p:cNvPr descr="Eco2Solar provides heat pumps, solar thermal and solar electricity solutions in England, Scotland and Wales. Subscribe to our channel or check out our other videos to find out more.&#10;&#10;We hear from Eco2Solar customer Tracey, who talks about her heat pump installation and how it has provided hot water and heating for her three-bedroomed house throughout the winter months.&#10;&#10;Eco2Solar Managing Director, Paul Hutchens, describes how the air-source heat pump works, alongside the costs and benefits of installing this renewable technology.&#10;&#10;Don't forget to follow us on Twitter: @eco2solar and 'Like' us on Facebook: Eco2 Solar&#10;Eco2Solar; http://www.eco2solar.co.uk/ 01562 745 265" id="235" name="Google Shape;235;p38" title="Air-Source Heat Pump - How it works">
            <a:hlinkClick r:id="rId4"/>
          </p:cNvPr>
          <p:cNvPicPr preferRelativeResize="0"/>
          <p:nvPr/>
        </p:nvPicPr>
        <p:blipFill>
          <a:blip r:embed="rId5">
            <a:alphaModFix/>
          </a:blip>
          <a:stretch>
            <a:fillRect/>
          </a:stretch>
        </p:blipFill>
        <p:spPr>
          <a:xfrm>
            <a:off x="152400" y="1170125"/>
            <a:ext cx="5018000" cy="376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Hybrid air source heat pumps</a:t>
            </a:r>
            <a:endParaRPr>
              <a:solidFill>
                <a:srgbClr val="226A3D"/>
              </a:solidFill>
              <a:latin typeface="Montserrat"/>
              <a:ea typeface="Montserrat"/>
              <a:cs typeface="Montserrat"/>
              <a:sym typeface="Montserrat"/>
            </a:endParaRPr>
          </a:p>
        </p:txBody>
      </p:sp>
      <p:sp>
        <p:nvSpPr>
          <p:cNvPr id="241" name="Google Shape;241;p39"/>
          <p:cNvSpPr txBox="1"/>
          <p:nvPr>
            <p:ph idx="1" type="body"/>
          </p:nvPr>
        </p:nvSpPr>
        <p:spPr>
          <a:xfrm>
            <a:off x="311700" y="1152475"/>
            <a:ext cx="75852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Recent addition to the Green Homes Grant</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Two sources of heat - the heat pump; and your existing boiler (gas; LPG; kerosene heating oil)</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Smart controls switch between the two sources of heat to minimise costs and CO2 emissions</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Would cope better with spikes in heat demand e.g. very cold nights, to deliver a boost of heat</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May have additional cost benefits for people on smart electricity tariffs - “agile” tariffs  or “time of use” tariffs </a:t>
            </a:r>
            <a:endParaRPr>
              <a:solidFill>
                <a:srgbClr val="862C21"/>
              </a:solidFill>
              <a:latin typeface="Open Sans"/>
              <a:ea typeface="Open Sans"/>
              <a:cs typeface="Open Sans"/>
              <a:sym typeface="Open Sans"/>
            </a:endParaRPr>
          </a:p>
        </p:txBody>
      </p:sp>
      <p:pic>
        <p:nvPicPr>
          <p:cNvPr id="242" name="Google Shape;242;p39"/>
          <p:cNvPicPr preferRelativeResize="0"/>
          <p:nvPr/>
        </p:nvPicPr>
        <p:blipFill>
          <a:blip r:embed="rId3">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Where</a:t>
            </a:r>
            <a:r>
              <a:rPr lang="en">
                <a:solidFill>
                  <a:srgbClr val="226A3D"/>
                </a:solidFill>
                <a:latin typeface="Montserrat"/>
                <a:ea typeface="Montserrat"/>
                <a:cs typeface="Montserrat"/>
                <a:sym typeface="Montserrat"/>
              </a:rPr>
              <a:t> air source heat pumps can go wrong</a:t>
            </a:r>
            <a:endParaRPr>
              <a:solidFill>
                <a:srgbClr val="226A3D"/>
              </a:solidFill>
              <a:latin typeface="Montserrat"/>
              <a:ea typeface="Montserrat"/>
              <a:cs typeface="Montserrat"/>
              <a:sym typeface="Montserrat"/>
            </a:endParaRPr>
          </a:p>
        </p:txBody>
      </p:sp>
      <p:sp>
        <p:nvSpPr>
          <p:cNvPr id="248" name="Google Shape;248;p4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Not understanding the heat demand for the building - e.g. under-estimating.  </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Insufficient insulation of walls and roof</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Immersion heater is used for domestic hot water (washing) and is not properly controlled</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Design issues e.g. not having a buffer tank </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ASHPs operate at lower temperature heat than a boiler; do not suit short bursts of on/off heat</a:t>
            </a:r>
            <a:endParaRPr>
              <a:solidFill>
                <a:srgbClr val="862C21"/>
              </a:solidFill>
              <a:latin typeface="Open Sans"/>
              <a:ea typeface="Open Sans"/>
              <a:cs typeface="Open Sans"/>
              <a:sym typeface="Open Sans"/>
            </a:endParaRPr>
          </a:p>
        </p:txBody>
      </p:sp>
      <p:pic>
        <p:nvPicPr>
          <p:cNvPr id="249" name="Google Shape;249;p40"/>
          <p:cNvPicPr preferRelativeResize="0"/>
          <p:nvPr/>
        </p:nvPicPr>
        <p:blipFill>
          <a:blip r:embed="rId3">
            <a:alphaModFix/>
          </a:blip>
          <a:stretch>
            <a:fillRect/>
          </a:stretch>
        </p:blipFill>
        <p:spPr>
          <a:xfrm>
            <a:off x="4464000" y="1170125"/>
            <a:ext cx="3810000" cy="2857500"/>
          </a:xfrm>
          <a:prstGeom prst="rect">
            <a:avLst/>
          </a:prstGeom>
          <a:noFill/>
          <a:ln>
            <a:noFill/>
          </a:ln>
        </p:spPr>
      </p:pic>
      <p:pic>
        <p:nvPicPr>
          <p:cNvPr id="250" name="Google Shape;250;p40"/>
          <p:cNvPicPr preferRelativeResize="0"/>
          <p:nvPr/>
        </p:nvPicPr>
        <p:blipFill>
          <a:blip r:embed="rId4">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Low carbon heat - ground source heat pumps</a:t>
            </a:r>
            <a:endParaRPr>
              <a:solidFill>
                <a:srgbClr val="226A3D"/>
              </a:solidFill>
              <a:latin typeface="Montserrat"/>
              <a:ea typeface="Montserrat"/>
              <a:cs typeface="Montserrat"/>
              <a:sym typeface="Montserrat"/>
            </a:endParaRPr>
          </a:p>
        </p:txBody>
      </p:sp>
      <p:sp>
        <p:nvSpPr>
          <p:cNvPr id="256" name="Google Shape;256;p41"/>
          <p:cNvSpPr txBox="1"/>
          <p:nvPr>
            <p:ph idx="1" type="body"/>
          </p:nvPr>
        </p:nvSpPr>
        <p:spPr>
          <a:xfrm>
            <a:off x="311700" y="1152475"/>
            <a:ext cx="7417800" cy="26700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862C21"/>
              </a:buClr>
              <a:buSzPts val="1600"/>
              <a:buFont typeface="Open Sans"/>
              <a:buChar char="●"/>
            </a:pPr>
            <a:r>
              <a:rPr lang="en" sz="1600">
                <a:solidFill>
                  <a:srgbClr val="862C21"/>
                </a:solidFill>
                <a:latin typeface="Open Sans"/>
                <a:ea typeface="Open Sans"/>
                <a:cs typeface="Open Sans"/>
                <a:sym typeface="Open Sans"/>
              </a:rPr>
              <a:t>Like an ASHP, they transfer heat from one place to another, but more efficient - since the earth’s surface is a better heat store than the air</a:t>
            </a:r>
            <a:endParaRPr sz="1600">
              <a:solidFill>
                <a:srgbClr val="862C21"/>
              </a:solidFill>
              <a:latin typeface="Open Sans"/>
              <a:ea typeface="Open Sans"/>
              <a:cs typeface="Open Sans"/>
              <a:sym typeface="Open Sans"/>
            </a:endParaRPr>
          </a:p>
          <a:p>
            <a:pPr indent="-330200" lvl="0" marL="457200" rtl="0" algn="l">
              <a:spcBef>
                <a:spcPts val="0"/>
              </a:spcBef>
              <a:spcAft>
                <a:spcPts val="0"/>
              </a:spcAft>
              <a:buClr>
                <a:srgbClr val="862C21"/>
              </a:buClr>
              <a:buSzPts val="1600"/>
              <a:buFont typeface="Open Sans"/>
              <a:buChar char="●"/>
            </a:pPr>
            <a:r>
              <a:rPr lang="en" sz="1600">
                <a:solidFill>
                  <a:srgbClr val="862C21"/>
                </a:solidFill>
                <a:latin typeface="Open Sans"/>
                <a:ea typeface="Open Sans"/>
                <a:cs typeface="Open Sans"/>
                <a:sym typeface="Open Sans"/>
              </a:rPr>
              <a:t>Use electricity to pump heat from just under the ground, into your home</a:t>
            </a:r>
            <a:endParaRPr sz="1600">
              <a:solidFill>
                <a:srgbClr val="862C21"/>
              </a:solidFill>
              <a:latin typeface="Open Sans"/>
              <a:ea typeface="Open Sans"/>
              <a:cs typeface="Open Sans"/>
              <a:sym typeface="Open Sans"/>
            </a:endParaRPr>
          </a:p>
          <a:p>
            <a:pPr indent="-330200" lvl="0" marL="457200" rtl="0" algn="l">
              <a:spcBef>
                <a:spcPts val="0"/>
              </a:spcBef>
              <a:spcAft>
                <a:spcPts val="0"/>
              </a:spcAft>
              <a:buClr>
                <a:srgbClr val="862C21"/>
              </a:buClr>
              <a:buSzPts val="1600"/>
              <a:buFont typeface="Open Sans"/>
              <a:buChar char="●"/>
            </a:pPr>
            <a:r>
              <a:rPr lang="en" sz="1600">
                <a:solidFill>
                  <a:srgbClr val="862C21"/>
                </a:solidFill>
                <a:latin typeface="Open Sans"/>
                <a:ea typeface="Open Sans"/>
                <a:cs typeface="Open Sans"/>
                <a:sym typeface="Open Sans"/>
              </a:rPr>
              <a:t>Home needs to be well-insulated to at least the standards of the 2010 building regulations</a:t>
            </a:r>
            <a:endParaRPr sz="1600">
              <a:solidFill>
                <a:srgbClr val="862C21"/>
              </a:solidFill>
              <a:latin typeface="Open Sans"/>
              <a:ea typeface="Open Sans"/>
              <a:cs typeface="Open Sans"/>
              <a:sym typeface="Open Sans"/>
            </a:endParaRPr>
          </a:p>
          <a:p>
            <a:pPr indent="-330200" lvl="0" marL="457200" rtl="0" algn="l">
              <a:spcBef>
                <a:spcPts val="0"/>
              </a:spcBef>
              <a:spcAft>
                <a:spcPts val="0"/>
              </a:spcAft>
              <a:buClr>
                <a:srgbClr val="862C21"/>
              </a:buClr>
              <a:buSzPts val="1600"/>
              <a:buFont typeface="Open Sans"/>
              <a:buChar char="●"/>
            </a:pPr>
            <a:r>
              <a:rPr lang="en" sz="1600">
                <a:solidFill>
                  <a:srgbClr val="862C21"/>
                </a:solidFill>
                <a:latin typeface="Open Sans"/>
                <a:ea typeface="Open Sans"/>
                <a:cs typeface="Open Sans"/>
                <a:sym typeface="Open Sans"/>
              </a:rPr>
              <a:t>Works best with under-floor heating but can work with radiators</a:t>
            </a:r>
            <a:endParaRPr sz="1600">
              <a:solidFill>
                <a:srgbClr val="862C21"/>
              </a:solidFill>
              <a:latin typeface="Open Sans"/>
              <a:ea typeface="Open Sans"/>
              <a:cs typeface="Open Sans"/>
              <a:sym typeface="Open Sans"/>
            </a:endParaRPr>
          </a:p>
          <a:p>
            <a:pPr indent="-330200" lvl="0" marL="457200" rtl="0" algn="l">
              <a:spcBef>
                <a:spcPts val="0"/>
              </a:spcBef>
              <a:spcAft>
                <a:spcPts val="0"/>
              </a:spcAft>
              <a:buClr>
                <a:srgbClr val="862C21"/>
              </a:buClr>
              <a:buSzPts val="1600"/>
              <a:buFont typeface="Open Sans"/>
              <a:buChar char="●"/>
            </a:pPr>
            <a:r>
              <a:rPr lang="en" sz="1600">
                <a:solidFill>
                  <a:srgbClr val="862C21"/>
                </a:solidFill>
                <a:latin typeface="Open Sans"/>
                <a:ea typeface="Open Sans"/>
                <a:cs typeface="Open Sans"/>
                <a:sym typeface="Open Sans"/>
              </a:rPr>
              <a:t>Can provide hot water as well as space heating but a secondary appliance such as an immersion heater may be needed</a:t>
            </a:r>
            <a:endParaRPr sz="1600">
              <a:solidFill>
                <a:srgbClr val="862C21"/>
              </a:solidFill>
              <a:latin typeface="Open Sans"/>
              <a:ea typeface="Open Sans"/>
              <a:cs typeface="Open Sans"/>
              <a:sym typeface="Open Sans"/>
            </a:endParaRPr>
          </a:p>
          <a:p>
            <a:pPr indent="0" lvl="0" marL="457200" rtl="0" algn="l">
              <a:spcBef>
                <a:spcPts val="1600"/>
              </a:spcBef>
              <a:spcAft>
                <a:spcPts val="1600"/>
              </a:spcAft>
              <a:buNone/>
            </a:pPr>
            <a:r>
              <a:t/>
            </a:r>
            <a:endParaRPr b="1" sz="1600">
              <a:solidFill>
                <a:srgbClr val="862C21"/>
              </a:solidFill>
              <a:latin typeface="Open Sans"/>
              <a:ea typeface="Open Sans"/>
              <a:cs typeface="Open Sans"/>
              <a:sym typeface="Open Sans"/>
            </a:endParaRPr>
          </a:p>
        </p:txBody>
      </p:sp>
      <p:pic>
        <p:nvPicPr>
          <p:cNvPr id="257" name="Google Shape;257;p41"/>
          <p:cNvPicPr preferRelativeResize="0"/>
          <p:nvPr/>
        </p:nvPicPr>
        <p:blipFill>
          <a:blip r:embed="rId3">
            <a:alphaModFix/>
          </a:blip>
          <a:stretch>
            <a:fillRect/>
          </a:stretch>
        </p:blipFill>
        <p:spPr>
          <a:xfrm>
            <a:off x="5677825" y="3822500"/>
            <a:ext cx="3283500" cy="1231325"/>
          </a:xfrm>
          <a:prstGeom prst="rect">
            <a:avLst/>
          </a:prstGeom>
          <a:noFill/>
          <a:ln>
            <a:noFill/>
          </a:ln>
        </p:spPr>
      </p:pic>
      <p:sp>
        <p:nvSpPr>
          <p:cNvPr id="258" name="Google Shape;258;p41"/>
          <p:cNvSpPr txBox="1"/>
          <p:nvPr/>
        </p:nvSpPr>
        <p:spPr>
          <a:xfrm>
            <a:off x="311700" y="3682025"/>
            <a:ext cx="5450400" cy="12312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862C21"/>
              </a:buClr>
              <a:buSzPts val="1600"/>
              <a:buFont typeface="Open Sans"/>
              <a:buChar char="●"/>
            </a:pPr>
            <a:r>
              <a:rPr lang="en" sz="1600">
                <a:solidFill>
                  <a:srgbClr val="862C21"/>
                </a:solidFill>
                <a:latin typeface="Open Sans"/>
                <a:ea typeface="Open Sans"/>
                <a:cs typeface="Open Sans"/>
                <a:sym typeface="Open Sans"/>
              </a:rPr>
              <a:t>Can provide </a:t>
            </a:r>
            <a:r>
              <a:rPr b="1" lang="en" sz="1600">
                <a:solidFill>
                  <a:srgbClr val="862C21"/>
                </a:solidFill>
                <a:latin typeface="Open Sans"/>
                <a:ea typeface="Open Sans"/>
                <a:cs typeface="Open Sans"/>
                <a:sym typeface="Open Sans"/>
              </a:rPr>
              <a:t>cooling</a:t>
            </a:r>
            <a:endParaRPr b="1" sz="1600">
              <a:solidFill>
                <a:srgbClr val="862C21"/>
              </a:solidFill>
              <a:latin typeface="Open Sans"/>
              <a:ea typeface="Open Sans"/>
              <a:cs typeface="Open Sans"/>
              <a:sym typeface="Open Sans"/>
            </a:endParaRPr>
          </a:p>
          <a:p>
            <a:pPr indent="-330200" lvl="0" marL="457200" rtl="0" algn="l">
              <a:lnSpc>
                <a:spcPct val="115000"/>
              </a:lnSpc>
              <a:spcBef>
                <a:spcPts val="0"/>
              </a:spcBef>
              <a:spcAft>
                <a:spcPts val="0"/>
              </a:spcAft>
              <a:buClr>
                <a:srgbClr val="862C21"/>
              </a:buClr>
              <a:buSzPts val="1600"/>
              <a:buFont typeface="Open Sans"/>
              <a:buChar char="●"/>
            </a:pPr>
            <a:r>
              <a:rPr lang="en" sz="1600">
                <a:solidFill>
                  <a:srgbClr val="862C21"/>
                </a:solidFill>
                <a:latin typeface="Open Sans"/>
                <a:ea typeface="Open Sans"/>
                <a:cs typeface="Open Sans"/>
                <a:sym typeface="Open Sans"/>
              </a:rPr>
              <a:t>Detailed financial appraisal necessary - a GSHP in the wrong home can be an expensive mistake</a:t>
            </a:r>
            <a:endParaRPr sz="1600">
              <a:solidFill>
                <a:srgbClr val="862C21"/>
              </a:solidFill>
              <a:latin typeface="Open Sans"/>
              <a:ea typeface="Open Sans"/>
              <a:cs typeface="Open Sans"/>
              <a:sym typeface="Open Sans"/>
            </a:endParaRPr>
          </a:p>
          <a:p>
            <a:pPr indent="-330200" lvl="0" marL="457200" rtl="0" algn="l">
              <a:lnSpc>
                <a:spcPct val="115000"/>
              </a:lnSpc>
              <a:spcBef>
                <a:spcPts val="0"/>
              </a:spcBef>
              <a:spcAft>
                <a:spcPts val="0"/>
              </a:spcAft>
              <a:buClr>
                <a:srgbClr val="862C21"/>
              </a:buClr>
              <a:buSzPts val="1600"/>
              <a:buFont typeface="Open Sans"/>
              <a:buChar char="●"/>
            </a:pPr>
            <a:r>
              <a:rPr lang="en" sz="1600">
                <a:solidFill>
                  <a:srgbClr val="862C21"/>
                </a:solidFill>
                <a:latin typeface="Open Sans"/>
                <a:ea typeface="Open Sans"/>
                <a:cs typeface="Open Sans"/>
                <a:sym typeface="Open Sans"/>
              </a:rPr>
              <a:t>Like ASHPs, they are low carbon; not zero carbon unless electricity from a genuine renewable source</a:t>
            </a:r>
            <a:endParaRPr sz="1600">
              <a:solidFill>
                <a:srgbClr val="862C21"/>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P</a:t>
            </a:r>
            <a:r>
              <a:rPr lang="en">
                <a:solidFill>
                  <a:srgbClr val="226A3D"/>
                </a:solidFill>
                <a:latin typeface="Montserrat"/>
                <a:ea typeface="Montserrat"/>
                <a:cs typeface="Montserrat"/>
                <a:sym typeface="Montserrat"/>
              </a:rPr>
              <a:t>rimary &amp; secondary measures</a:t>
            </a:r>
            <a:endParaRPr>
              <a:solidFill>
                <a:srgbClr val="226A3D"/>
              </a:solidFill>
              <a:latin typeface="Montserrat"/>
              <a:ea typeface="Montserrat"/>
              <a:cs typeface="Montserrat"/>
              <a:sym typeface="Montserrat"/>
            </a:endParaRPr>
          </a:p>
        </p:txBody>
      </p:sp>
      <p:sp>
        <p:nvSpPr>
          <p:cNvPr id="68" name="Google Shape;68;p15"/>
          <p:cNvSpPr txBox="1"/>
          <p:nvPr>
            <p:ph idx="1" type="body"/>
          </p:nvPr>
        </p:nvSpPr>
        <p:spPr>
          <a:xfrm>
            <a:off x="311700" y="1085100"/>
            <a:ext cx="7938000" cy="323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862C21"/>
                </a:solidFill>
                <a:latin typeface="Open Sans"/>
                <a:ea typeface="Open Sans"/>
                <a:cs typeface="Open Sans"/>
                <a:sym typeface="Open Sans"/>
              </a:rPr>
              <a:t>Primary measures</a:t>
            </a:r>
            <a:endParaRPr b="1">
              <a:solidFill>
                <a:srgbClr val="862C21"/>
              </a:solidFill>
              <a:latin typeface="Open Sans"/>
              <a:ea typeface="Open Sans"/>
              <a:cs typeface="Open Sans"/>
              <a:sym typeface="Open Sans"/>
            </a:endParaRPr>
          </a:p>
          <a:p>
            <a:pPr indent="-317500" lvl="0" marL="457200" rtl="0" algn="l">
              <a:spcBef>
                <a:spcPts val="160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Insulation: Solid wall, cavity wall, under-floor, loft (virgin, top-up, NOT replacement), flat roof, room in roof, park home insulation.</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Low carbon heat: Air source heat pump, hybrid air source heat pump, ground source heat pump, solar thermal, wood pellet boilers</a:t>
            </a:r>
            <a:endParaRPr>
              <a:solidFill>
                <a:srgbClr val="862C21"/>
              </a:solidFill>
              <a:latin typeface="Open Sans"/>
              <a:ea typeface="Open Sans"/>
              <a:cs typeface="Open Sans"/>
              <a:sym typeface="Open Sans"/>
            </a:endParaRPr>
          </a:p>
          <a:p>
            <a:pPr indent="0" lvl="0" marL="0" rtl="0" algn="l">
              <a:spcBef>
                <a:spcPts val="1600"/>
              </a:spcBef>
              <a:spcAft>
                <a:spcPts val="0"/>
              </a:spcAft>
              <a:buNone/>
            </a:pPr>
            <a:r>
              <a:rPr b="1" lang="en">
                <a:solidFill>
                  <a:srgbClr val="862C21"/>
                </a:solidFill>
                <a:latin typeface="Open Sans"/>
                <a:ea typeface="Open Sans"/>
                <a:cs typeface="Open Sans"/>
                <a:sym typeface="Open Sans"/>
              </a:rPr>
              <a:t>Secondary measures</a:t>
            </a:r>
            <a:endParaRPr b="1">
              <a:solidFill>
                <a:srgbClr val="862C21"/>
              </a:solidFill>
              <a:latin typeface="Open Sans"/>
              <a:ea typeface="Open Sans"/>
              <a:cs typeface="Open Sans"/>
              <a:sym typeface="Open Sans"/>
            </a:endParaRPr>
          </a:p>
          <a:p>
            <a:pPr indent="-317500" lvl="0" marL="457200" rtl="0" algn="l">
              <a:spcBef>
                <a:spcPts val="160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Draught proofing </a:t>
            </a:r>
            <a:endParaRPr>
              <a:solidFill>
                <a:srgbClr val="862C21"/>
              </a:solidFill>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solidFill>
                  <a:srgbClr val="862C21"/>
                </a:solidFill>
                <a:latin typeface="Open Sans"/>
                <a:ea typeface="Open Sans"/>
                <a:cs typeface="Open Sans"/>
                <a:sym typeface="Open Sans"/>
              </a:rPr>
              <a:t>Windows and doors: Double/triple glazing (where replacing single glazing), secondary glazing (in addition to single glazing), upgrading to energy efficient doors (where replacing doors installed prior to 2002).</a:t>
            </a:r>
            <a:r>
              <a:rPr lang="en">
                <a:latin typeface="Open Sans"/>
                <a:ea typeface="Open Sans"/>
                <a:cs typeface="Open Sans"/>
                <a:sym typeface="Open Sans"/>
              </a:rPr>
              <a:t> </a:t>
            </a:r>
            <a:endParaRPr>
              <a:latin typeface="Open Sans"/>
              <a:ea typeface="Open Sans"/>
              <a:cs typeface="Open Sans"/>
              <a:sym typeface="Open Sans"/>
            </a:endParaRPr>
          </a:p>
          <a:p>
            <a:pPr indent="0" lvl="0" marL="0" rtl="0" algn="l">
              <a:spcBef>
                <a:spcPts val="1600"/>
              </a:spcBef>
              <a:spcAft>
                <a:spcPts val="1600"/>
              </a:spcAft>
              <a:buNone/>
            </a:pPr>
            <a:r>
              <a:t/>
            </a:r>
            <a:endParaRPr>
              <a:latin typeface="Open Sans"/>
              <a:ea typeface="Open Sans"/>
              <a:cs typeface="Open Sans"/>
              <a:sym typeface="Open Sans"/>
            </a:endParaRPr>
          </a:p>
        </p:txBody>
      </p:sp>
      <p:pic>
        <p:nvPicPr>
          <p:cNvPr id="69" name="Google Shape;69;p15"/>
          <p:cNvPicPr preferRelativeResize="0"/>
          <p:nvPr/>
        </p:nvPicPr>
        <p:blipFill>
          <a:blip r:embed="rId3">
            <a:alphaModFix/>
          </a:blip>
          <a:stretch>
            <a:fillRect/>
          </a:stretch>
        </p:blipFill>
        <p:spPr>
          <a:xfrm>
            <a:off x="5677825" y="3822500"/>
            <a:ext cx="3283500" cy="1231325"/>
          </a:xfrm>
          <a:prstGeom prst="rect">
            <a:avLst/>
          </a:prstGeom>
          <a:noFill/>
          <a:ln>
            <a:noFill/>
          </a:ln>
        </p:spPr>
      </p:pic>
      <p:sp>
        <p:nvSpPr>
          <p:cNvPr id="70" name="Google Shape;70;p15"/>
          <p:cNvSpPr txBox="1"/>
          <p:nvPr/>
        </p:nvSpPr>
        <p:spPr>
          <a:xfrm>
            <a:off x="311700" y="4216925"/>
            <a:ext cx="5354400" cy="7386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Heating controls and insulation: appliance thermostats, hot water tank thermostats, hot water tank insulation, smart heating controls</a:t>
            </a:r>
            <a:endParaRPr>
              <a:solidFill>
                <a:srgbClr val="862C2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Ground source heat pump - videos</a:t>
            </a:r>
            <a:endParaRPr>
              <a:solidFill>
                <a:srgbClr val="226A3D"/>
              </a:solidFill>
              <a:latin typeface="Montserrat"/>
              <a:ea typeface="Montserrat"/>
              <a:cs typeface="Montserrat"/>
              <a:sym typeface="Montserrat"/>
            </a:endParaRPr>
          </a:p>
        </p:txBody>
      </p:sp>
      <p:sp>
        <p:nvSpPr>
          <p:cNvPr id="264" name="Google Shape;264;p42"/>
          <p:cNvSpPr txBox="1"/>
          <p:nvPr/>
        </p:nvSpPr>
        <p:spPr>
          <a:xfrm>
            <a:off x="1054025" y="67457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						</a:t>
            </a:r>
            <a:endParaRPr/>
          </a:p>
          <a:p>
            <a:pPr indent="0" lvl="0" marL="0" rtl="0" algn="l">
              <a:lnSpc>
                <a:spcPct val="115000"/>
              </a:lnSpc>
              <a:spcBef>
                <a:spcPts val="1200"/>
              </a:spcBef>
              <a:spcAft>
                <a:spcPts val="0"/>
              </a:spcAft>
              <a:buNone/>
            </a:pPr>
            <a:r>
              <a:t/>
            </a:r>
            <a:endParaRPr>
              <a:solidFill>
                <a:srgbClr val="862C21"/>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a:solidFill>
                <a:srgbClr val="862C21"/>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a:p>
          <a:p>
            <a:pPr indent="0" lvl="0" marL="0" rtl="0" algn="l">
              <a:lnSpc>
                <a:spcPct val="115000"/>
              </a:lnSpc>
              <a:spcBef>
                <a:spcPts val="1200"/>
              </a:spcBef>
              <a:spcAft>
                <a:spcPts val="0"/>
              </a:spcAft>
              <a:buNone/>
            </a:pPr>
            <a:r>
              <a:rPr lang="en"/>
              <a:t>					</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		</a:t>
            </a:r>
            <a:endParaRPr/>
          </a:p>
        </p:txBody>
      </p:sp>
      <p:pic>
        <p:nvPicPr>
          <p:cNvPr id="265" name="Google Shape;265;p42"/>
          <p:cNvPicPr preferRelativeResize="0"/>
          <p:nvPr/>
        </p:nvPicPr>
        <p:blipFill>
          <a:blip r:embed="rId3">
            <a:alphaModFix/>
          </a:blip>
          <a:stretch>
            <a:fillRect/>
          </a:stretch>
        </p:blipFill>
        <p:spPr>
          <a:xfrm>
            <a:off x="5677825" y="3822500"/>
            <a:ext cx="3283500" cy="1231325"/>
          </a:xfrm>
          <a:prstGeom prst="rect">
            <a:avLst/>
          </a:prstGeom>
          <a:noFill/>
          <a:ln>
            <a:noFill/>
          </a:ln>
        </p:spPr>
      </p:pic>
      <p:pic>
        <p:nvPicPr>
          <p:cNvPr descr="Learn how an energy efficient heat pump works to keep you warm in the winter and cool in the summer." id="266" name="Google Shape;266;p42" title="How a Heat Pump Works">
            <a:hlinkClick r:id="rId4"/>
          </p:cNvPr>
          <p:cNvPicPr preferRelativeResize="0"/>
          <p:nvPr/>
        </p:nvPicPr>
        <p:blipFill>
          <a:blip r:embed="rId5">
            <a:alphaModFix/>
          </a:blip>
          <a:stretch>
            <a:fillRect/>
          </a:stretch>
        </p:blipFill>
        <p:spPr>
          <a:xfrm>
            <a:off x="369900" y="1174600"/>
            <a:ext cx="5030776" cy="37730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G</a:t>
            </a:r>
            <a:r>
              <a:rPr lang="en">
                <a:solidFill>
                  <a:srgbClr val="226A3D"/>
                </a:solidFill>
                <a:latin typeface="Montserrat"/>
                <a:ea typeface="Montserrat"/>
                <a:cs typeface="Montserrat"/>
                <a:sym typeface="Montserrat"/>
              </a:rPr>
              <a:t>round source heat pump - videos</a:t>
            </a:r>
            <a:endParaRPr>
              <a:solidFill>
                <a:srgbClr val="226A3D"/>
              </a:solidFill>
              <a:latin typeface="Montserrat"/>
              <a:ea typeface="Montserrat"/>
              <a:cs typeface="Montserrat"/>
              <a:sym typeface="Montserrat"/>
            </a:endParaRPr>
          </a:p>
        </p:txBody>
      </p:sp>
      <p:sp>
        <p:nvSpPr>
          <p:cNvPr id="272" name="Google Shape;272;p43"/>
          <p:cNvSpPr txBox="1"/>
          <p:nvPr/>
        </p:nvSpPr>
        <p:spPr>
          <a:xfrm>
            <a:off x="1054025" y="67457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						</a:t>
            </a:r>
            <a:endParaRPr/>
          </a:p>
          <a:p>
            <a:pPr indent="0" lvl="0" marL="0" rtl="0" algn="l">
              <a:lnSpc>
                <a:spcPct val="115000"/>
              </a:lnSpc>
              <a:spcBef>
                <a:spcPts val="1200"/>
              </a:spcBef>
              <a:spcAft>
                <a:spcPts val="0"/>
              </a:spcAft>
              <a:buNone/>
            </a:pPr>
            <a:r>
              <a:t/>
            </a:r>
            <a:endParaRPr>
              <a:solidFill>
                <a:srgbClr val="862C21"/>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a:solidFill>
                <a:srgbClr val="862C21"/>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a:p>
          <a:p>
            <a:pPr indent="0" lvl="0" marL="0" rtl="0" algn="l">
              <a:lnSpc>
                <a:spcPct val="115000"/>
              </a:lnSpc>
              <a:spcBef>
                <a:spcPts val="1200"/>
              </a:spcBef>
              <a:spcAft>
                <a:spcPts val="0"/>
              </a:spcAft>
              <a:buNone/>
            </a:pPr>
            <a:r>
              <a:rPr lang="en"/>
              <a:t>					</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		</a:t>
            </a:r>
            <a:endParaRPr/>
          </a:p>
        </p:txBody>
      </p:sp>
      <p:pic>
        <p:nvPicPr>
          <p:cNvPr id="273" name="Google Shape;273;p43"/>
          <p:cNvPicPr preferRelativeResize="0"/>
          <p:nvPr/>
        </p:nvPicPr>
        <p:blipFill>
          <a:blip r:embed="rId3">
            <a:alphaModFix/>
          </a:blip>
          <a:stretch>
            <a:fillRect/>
          </a:stretch>
        </p:blipFill>
        <p:spPr>
          <a:xfrm>
            <a:off x="5677825" y="3822500"/>
            <a:ext cx="3283500" cy="1231325"/>
          </a:xfrm>
          <a:prstGeom prst="rect">
            <a:avLst/>
          </a:prstGeom>
          <a:noFill/>
          <a:ln>
            <a:noFill/>
          </a:ln>
        </p:spPr>
      </p:pic>
      <p:pic>
        <p:nvPicPr>
          <p:cNvPr descr="Wondering how Heat pumps work? Look at the video. Not rocket science but very effective and very energy efficient. Visit http://www.ipoolsupplies.com to see what heat pumps are available. Heat your swimming pool for less and use it for a longer period all year round." id="274" name="Google Shape;274;p43" title="How heat pumps work">
            <a:hlinkClick r:id="rId4"/>
          </p:cNvPr>
          <p:cNvPicPr preferRelativeResize="0"/>
          <p:nvPr/>
        </p:nvPicPr>
        <p:blipFill>
          <a:blip r:embed="rId5">
            <a:alphaModFix/>
          </a:blip>
          <a:stretch>
            <a:fillRect/>
          </a:stretch>
        </p:blipFill>
        <p:spPr>
          <a:xfrm>
            <a:off x="440150" y="1174600"/>
            <a:ext cx="4591200" cy="3443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GSHP</a:t>
            </a:r>
            <a:r>
              <a:rPr lang="en">
                <a:solidFill>
                  <a:srgbClr val="226A3D"/>
                </a:solidFill>
                <a:latin typeface="Montserrat"/>
                <a:ea typeface="Montserrat"/>
                <a:cs typeface="Montserrat"/>
                <a:sym typeface="Montserrat"/>
              </a:rPr>
              <a:t>s</a:t>
            </a:r>
            <a:endParaRPr>
              <a:solidFill>
                <a:srgbClr val="226A3D"/>
              </a:solidFill>
              <a:latin typeface="Montserrat"/>
              <a:ea typeface="Montserrat"/>
              <a:cs typeface="Montserrat"/>
              <a:sym typeface="Montserrat"/>
            </a:endParaRPr>
          </a:p>
        </p:txBody>
      </p:sp>
      <p:sp>
        <p:nvSpPr>
          <p:cNvPr id="280" name="Google Shape;280;p44"/>
          <p:cNvSpPr txBox="1"/>
          <p:nvPr>
            <p:ph idx="1" type="body"/>
          </p:nvPr>
        </p:nvSpPr>
        <p:spPr>
          <a:xfrm>
            <a:off x="311700" y="1152475"/>
            <a:ext cx="43263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A slinky coil buried just under the surface of the ground absorbs heat all year round</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You typically need three times as much ground space as the floor space of your home</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Geological survey is necessary</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GSHPs could be used for community or district heating systems, to heat a group of homes</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You would need to set up an energy services cooperative to bill each household for metered heat delivered</a:t>
            </a:r>
            <a:endParaRPr>
              <a:solidFill>
                <a:srgbClr val="862C21"/>
              </a:solidFill>
              <a:latin typeface="Open Sans"/>
              <a:ea typeface="Open Sans"/>
              <a:cs typeface="Open Sans"/>
              <a:sym typeface="Open Sans"/>
            </a:endParaRPr>
          </a:p>
          <a:p>
            <a:pPr indent="0" lvl="0" marL="0" rtl="0" algn="l">
              <a:spcBef>
                <a:spcPts val="1600"/>
              </a:spcBef>
              <a:spcAft>
                <a:spcPts val="0"/>
              </a:spcAft>
              <a:buNone/>
            </a:pPr>
            <a:r>
              <a:rPr lang="en">
                <a:solidFill>
                  <a:srgbClr val="862C21"/>
                </a:solidFill>
                <a:latin typeface="Open Sans"/>
                <a:ea typeface="Open Sans"/>
                <a:cs typeface="Open Sans"/>
                <a:sym typeface="Open Sans"/>
              </a:rPr>
              <a:t>						</a:t>
            </a:r>
            <a:endParaRPr>
              <a:solidFill>
                <a:srgbClr val="862C21"/>
              </a:solidFill>
              <a:latin typeface="Open Sans"/>
              <a:ea typeface="Open Sans"/>
              <a:cs typeface="Open Sans"/>
              <a:sym typeface="Open Sans"/>
            </a:endParaRPr>
          </a:p>
          <a:p>
            <a:pPr indent="0" lvl="0" marL="457200" rtl="0" algn="l">
              <a:spcBef>
                <a:spcPts val="1600"/>
              </a:spcBef>
              <a:spcAft>
                <a:spcPts val="0"/>
              </a:spcAft>
              <a:buNone/>
            </a:pPr>
            <a:r>
              <a:t/>
            </a:r>
            <a:endParaRPr>
              <a:solidFill>
                <a:srgbClr val="862C21"/>
              </a:solidFill>
              <a:latin typeface="Open Sans"/>
              <a:ea typeface="Open Sans"/>
              <a:cs typeface="Open Sans"/>
              <a:sym typeface="Open Sans"/>
            </a:endParaRPr>
          </a:p>
          <a:p>
            <a:pPr indent="0" lvl="0" marL="457200" rtl="0" algn="l">
              <a:spcBef>
                <a:spcPts val="1200"/>
              </a:spcBef>
              <a:spcAft>
                <a:spcPts val="0"/>
              </a:spcAft>
              <a:buNone/>
            </a:pPr>
            <a:r>
              <a:t/>
            </a:r>
            <a:endParaRPr>
              <a:solidFill>
                <a:srgbClr val="862C21"/>
              </a:solidFill>
              <a:latin typeface="Open Sans"/>
              <a:ea typeface="Open Sans"/>
              <a:cs typeface="Open Sans"/>
              <a:sym typeface="Open Sans"/>
            </a:endParaRPr>
          </a:p>
          <a:p>
            <a:pPr indent="0" lvl="0" marL="0" rtl="0" algn="l">
              <a:spcBef>
                <a:spcPts val="1600"/>
              </a:spcBef>
              <a:spcAft>
                <a:spcPts val="1600"/>
              </a:spcAft>
              <a:buNone/>
            </a:pPr>
            <a:r>
              <a:t/>
            </a:r>
            <a:endParaRPr>
              <a:solidFill>
                <a:srgbClr val="862C21"/>
              </a:solidFill>
              <a:latin typeface="Open Sans"/>
              <a:ea typeface="Open Sans"/>
              <a:cs typeface="Open Sans"/>
              <a:sym typeface="Open Sans"/>
            </a:endParaRPr>
          </a:p>
        </p:txBody>
      </p:sp>
      <p:pic>
        <p:nvPicPr>
          <p:cNvPr id="281" name="Google Shape;281;p44"/>
          <p:cNvPicPr preferRelativeResize="0"/>
          <p:nvPr/>
        </p:nvPicPr>
        <p:blipFill>
          <a:blip r:embed="rId3">
            <a:alphaModFix/>
          </a:blip>
          <a:stretch>
            <a:fillRect/>
          </a:stretch>
        </p:blipFill>
        <p:spPr>
          <a:xfrm>
            <a:off x="4787225" y="579900"/>
            <a:ext cx="3962998" cy="3322175"/>
          </a:xfrm>
          <a:prstGeom prst="rect">
            <a:avLst/>
          </a:prstGeom>
          <a:noFill/>
          <a:ln>
            <a:noFill/>
          </a:ln>
        </p:spPr>
      </p:pic>
      <p:pic>
        <p:nvPicPr>
          <p:cNvPr id="282" name="Google Shape;282;p44"/>
          <p:cNvPicPr preferRelativeResize="0"/>
          <p:nvPr/>
        </p:nvPicPr>
        <p:blipFill>
          <a:blip r:embed="rId4">
            <a:alphaModFix/>
          </a:blip>
          <a:stretch>
            <a:fillRect/>
          </a:stretch>
        </p:blipFill>
        <p:spPr>
          <a:xfrm>
            <a:off x="5830225" y="3974900"/>
            <a:ext cx="3283500" cy="12313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GSHPs</a:t>
            </a:r>
            <a:endParaRPr>
              <a:solidFill>
                <a:srgbClr val="226A3D"/>
              </a:solidFill>
              <a:latin typeface="Montserrat"/>
              <a:ea typeface="Montserrat"/>
              <a:cs typeface="Montserrat"/>
              <a:sym typeface="Montserrat"/>
            </a:endParaRPr>
          </a:p>
        </p:txBody>
      </p:sp>
      <p:sp>
        <p:nvSpPr>
          <p:cNvPr id="288" name="Google Shape;288;p45"/>
          <p:cNvSpPr txBox="1"/>
          <p:nvPr>
            <p:ph idx="1" type="body"/>
          </p:nvPr>
        </p:nvSpPr>
        <p:spPr>
          <a:xfrm>
            <a:off x="311700" y="1152475"/>
            <a:ext cx="4958400" cy="38937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solidFill>
                <a:srgbClr val="862C21"/>
              </a:solidFill>
              <a:latin typeface="Open Sans"/>
              <a:ea typeface="Open Sans"/>
              <a:cs typeface="Open Sans"/>
              <a:sym typeface="Open Sans"/>
            </a:endParaRPr>
          </a:p>
          <a:p>
            <a:pPr indent="0" lvl="0" marL="0" rtl="0" algn="l">
              <a:spcBef>
                <a:spcPts val="1600"/>
              </a:spcBef>
              <a:spcAft>
                <a:spcPts val="0"/>
              </a:spcAft>
              <a:buNone/>
            </a:pPr>
            <a:r>
              <a:rPr lang="en">
                <a:solidFill>
                  <a:srgbClr val="862C21"/>
                </a:solidFill>
                <a:latin typeface="Open Sans"/>
                <a:ea typeface="Open Sans"/>
                <a:cs typeface="Open Sans"/>
                <a:sym typeface="Open Sans"/>
              </a:rPr>
              <a:t>						</a:t>
            </a:r>
            <a:endParaRPr>
              <a:solidFill>
                <a:srgbClr val="862C21"/>
              </a:solidFill>
              <a:latin typeface="Open Sans"/>
              <a:ea typeface="Open Sans"/>
              <a:cs typeface="Open Sans"/>
              <a:sym typeface="Open Sans"/>
            </a:endParaRPr>
          </a:p>
          <a:p>
            <a:pPr indent="0" lvl="0" marL="457200" rtl="0" algn="l">
              <a:spcBef>
                <a:spcPts val="1600"/>
              </a:spcBef>
              <a:spcAft>
                <a:spcPts val="0"/>
              </a:spcAft>
              <a:buNone/>
            </a:pPr>
            <a:r>
              <a:t/>
            </a:r>
            <a:endParaRPr>
              <a:solidFill>
                <a:srgbClr val="862C21"/>
              </a:solidFill>
              <a:latin typeface="Open Sans"/>
              <a:ea typeface="Open Sans"/>
              <a:cs typeface="Open Sans"/>
              <a:sym typeface="Open Sans"/>
            </a:endParaRPr>
          </a:p>
          <a:p>
            <a:pPr indent="0" lvl="0" marL="457200" rtl="0" algn="l">
              <a:spcBef>
                <a:spcPts val="1200"/>
              </a:spcBef>
              <a:spcAft>
                <a:spcPts val="0"/>
              </a:spcAft>
              <a:buNone/>
            </a:pPr>
            <a:r>
              <a:t/>
            </a:r>
            <a:endParaRPr>
              <a:solidFill>
                <a:srgbClr val="862C21"/>
              </a:solidFill>
              <a:latin typeface="Open Sans"/>
              <a:ea typeface="Open Sans"/>
              <a:cs typeface="Open Sans"/>
              <a:sym typeface="Open Sans"/>
            </a:endParaRPr>
          </a:p>
          <a:p>
            <a:pPr indent="0" lvl="0" marL="0" rtl="0" algn="l">
              <a:spcBef>
                <a:spcPts val="1600"/>
              </a:spcBef>
              <a:spcAft>
                <a:spcPts val="1600"/>
              </a:spcAft>
              <a:buNone/>
            </a:pPr>
            <a:r>
              <a:t/>
            </a:r>
            <a:endParaRPr>
              <a:solidFill>
                <a:srgbClr val="862C21"/>
              </a:solidFill>
              <a:latin typeface="Open Sans"/>
              <a:ea typeface="Open Sans"/>
              <a:cs typeface="Open Sans"/>
              <a:sym typeface="Open Sans"/>
            </a:endParaRPr>
          </a:p>
        </p:txBody>
      </p:sp>
      <p:pic>
        <p:nvPicPr>
          <p:cNvPr id="289" name="Google Shape;289;p45"/>
          <p:cNvPicPr preferRelativeResize="0"/>
          <p:nvPr/>
        </p:nvPicPr>
        <p:blipFill>
          <a:blip r:embed="rId3">
            <a:alphaModFix/>
          </a:blip>
          <a:stretch>
            <a:fillRect/>
          </a:stretch>
        </p:blipFill>
        <p:spPr>
          <a:xfrm>
            <a:off x="5830225" y="3974900"/>
            <a:ext cx="3283500" cy="1231325"/>
          </a:xfrm>
          <a:prstGeom prst="rect">
            <a:avLst/>
          </a:prstGeom>
          <a:noFill/>
          <a:ln>
            <a:noFill/>
          </a:ln>
        </p:spPr>
      </p:pic>
      <p:pic>
        <p:nvPicPr>
          <p:cNvPr descr="Ground Source Heat Pump (GSHP) slinky installation, Hertfordshire, UK,  April2009 in clay with flints, using soil screener to filter backfill." id="290" name="Google Shape;290;p45" title="Ground Source Heat Pump Slinky Installation with Screener">
            <a:hlinkClick r:id="rId4"/>
          </p:cNvPr>
          <p:cNvPicPr preferRelativeResize="0"/>
          <p:nvPr/>
        </p:nvPicPr>
        <p:blipFill>
          <a:blip r:embed="rId5">
            <a:alphaModFix/>
          </a:blip>
          <a:stretch>
            <a:fillRect/>
          </a:stretch>
        </p:blipFill>
        <p:spPr>
          <a:xfrm>
            <a:off x="706600" y="1152475"/>
            <a:ext cx="4648025" cy="34860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Wood pellet boilers - main considerations</a:t>
            </a:r>
            <a:endParaRPr>
              <a:solidFill>
                <a:srgbClr val="226A3D"/>
              </a:solidFill>
              <a:latin typeface="Montserrat"/>
              <a:ea typeface="Montserrat"/>
              <a:cs typeface="Montserrat"/>
              <a:sym typeface="Montserrat"/>
            </a:endParaRPr>
          </a:p>
        </p:txBody>
      </p:sp>
      <p:sp>
        <p:nvSpPr>
          <p:cNvPr id="296" name="Google Shape;296;p46"/>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solidFill>
                <a:srgbClr val="862C21"/>
              </a:solidFill>
              <a:latin typeface="Open Sans"/>
              <a:ea typeface="Open Sans"/>
              <a:cs typeface="Open Sans"/>
              <a:sym typeface="Open Sans"/>
            </a:endParaRPr>
          </a:p>
          <a:p>
            <a:pPr indent="0" lvl="0" marL="0" rtl="0" algn="l">
              <a:spcBef>
                <a:spcPts val="1600"/>
              </a:spcBef>
              <a:spcAft>
                <a:spcPts val="0"/>
              </a:spcAft>
              <a:buNone/>
            </a:pPr>
            <a:r>
              <a:rPr lang="en">
                <a:solidFill>
                  <a:srgbClr val="862C21"/>
                </a:solidFill>
                <a:latin typeface="Open Sans"/>
                <a:ea typeface="Open Sans"/>
                <a:cs typeface="Open Sans"/>
                <a:sym typeface="Open Sans"/>
              </a:rPr>
              <a:t>						</a:t>
            </a:r>
            <a:endParaRPr>
              <a:solidFill>
                <a:srgbClr val="862C21"/>
              </a:solidFill>
              <a:latin typeface="Open Sans"/>
              <a:ea typeface="Open Sans"/>
              <a:cs typeface="Open Sans"/>
              <a:sym typeface="Open Sans"/>
            </a:endParaRPr>
          </a:p>
          <a:p>
            <a:pPr indent="0" lvl="0" marL="457200" rtl="0" algn="l">
              <a:spcBef>
                <a:spcPts val="1600"/>
              </a:spcBef>
              <a:spcAft>
                <a:spcPts val="0"/>
              </a:spcAft>
              <a:buNone/>
            </a:pPr>
            <a:r>
              <a:t/>
            </a:r>
            <a:endParaRPr>
              <a:solidFill>
                <a:srgbClr val="862C21"/>
              </a:solidFill>
              <a:latin typeface="Open Sans"/>
              <a:ea typeface="Open Sans"/>
              <a:cs typeface="Open Sans"/>
              <a:sym typeface="Open Sans"/>
            </a:endParaRPr>
          </a:p>
          <a:p>
            <a:pPr indent="0" lvl="0" marL="457200" rtl="0" algn="l">
              <a:spcBef>
                <a:spcPts val="1200"/>
              </a:spcBef>
              <a:spcAft>
                <a:spcPts val="0"/>
              </a:spcAft>
              <a:buNone/>
            </a:pPr>
            <a:r>
              <a:t/>
            </a:r>
            <a:endParaRPr>
              <a:solidFill>
                <a:srgbClr val="862C21"/>
              </a:solidFill>
              <a:latin typeface="Open Sans"/>
              <a:ea typeface="Open Sans"/>
              <a:cs typeface="Open Sans"/>
              <a:sym typeface="Open Sans"/>
            </a:endParaRPr>
          </a:p>
          <a:p>
            <a:pPr indent="0" lvl="0" marL="0" rtl="0" algn="l">
              <a:spcBef>
                <a:spcPts val="1600"/>
              </a:spcBef>
              <a:spcAft>
                <a:spcPts val="1600"/>
              </a:spcAft>
              <a:buNone/>
            </a:pPr>
            <a:r>
              <a:t/>
            </a:r>
            <a:endParaRPr>
              <a:solidFill>
                <a:srgbClr val="862C21"/>
              </a:solidFill>
              <a:latin typeface="Open Sans"/>
              <a:ea typeface="Open Sans"/>
              <a:cs typeface="Open Sans"/>
              <a:sym typeface="Open Sans"/>
            </a:endParaRPr>
          </a:p>
        </p:txBody>
      </p:sp>
      <p:pic>
        <p:nvPicPr>
          <p:cNvPr id="297" name="Google Shape;297;p46"/>
          <p:cNvPicPr preferRelativeResize="0"/>
          <p:nvPr/>
        </p:nvPicPr>
        <p:blipFill>
          <a:blip r:embed="rId3">
            <a:alphaModFix/>
          </a:blip>
          <a:stretch>
            <a:fillRect/>
          </a:stretch>
        </p:blipFill>
        <p:spPr>
          <a:xfrm>
            <a:off x="5830225" y="3974900"/>
            <a:ext cx="3283500" cy="1231325"/>
          </a:xfrm>
          <a:prstGeom prst="rect">
            <a:avLst/>
          </a:prstGeom>
          <a:noFill/>
          <a:ln>
            <a:noFill/>
          </a:ln>
        </p:spPr>
      </p:pic>
      <p:sp>
        <p:nvSpPr>
          <p:cNvPr id="298" name="Google Shape;298;p46"/>
          <p:cNvSpPr txBox="1"/>
          <p:nvPr>
            <p:ph idx="2" type="body"/>
          </p:nvPr>
        </p:nvSpPr>
        <p:spPr>
          <a:xfrm>
            <a:off x="572100" y="1152475"/>
            <a:ext cx="39999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Space for boiler and pellet storage</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Compliance with clean air regulations by buying the right product and having it installed properly</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Loading the boiler</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Biomass is low carbon but not carbon neutral - emits a small amount of GHGs</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Sustainability of fuel source</a:t>
            </a:r>
            <a:endParaRPr>
              <a:solidFill>
                <a:srgbClr val="862C21"/>
              </a:solidFill>
              <a:latin typeface="Open Sans"/>
              <a:ea typeface="Open Sans"/>
              <a:cs typeface="Open Sans"/>
              <a:sym typeface="Open Sans"/>
            </a:endParaRPr>
          </a:p>
        </p:txBody>
      </p:sp>
      <p:pic>
        <p:nvPicPr>
          <p:cNvPr id="299" name="Google Shape;299;p46"/>
          <p:cNvPicPr preferRelativeResize="0"/>
          <p:nvPr/>
        </p:nvPicPr>
        <p:blipFill>
          <a:blip r:embed="rId4">
            <a:alphaModFix/>
          </a:blip>
          <a:stretch>
            <a:fillRect/>
          </a:stretch>
        </p:blipFill>
        <p:spPr>
          <a:xfrm>
            <a:off x="5830225" y="1152475"/>
            <a:ext cx="1988660" cy="2652375"/>
          </a:xfrm>
          <a:prstGeom prst="rect">
            <a:avLst/>
          </a:prstGeom>
          <a:noFill/>
          <a:ln>
            <a:noFill/>
          </a:ln>
        </p:spPr>
      </p:pic>
      <p:sp>
        <p:nvSpPr>
          <p:cNvPr id="300" name="Google Shape;300;p46"/>
          <p:cNvSpPr txBox="1"/>
          <p:nvPr/>
        </p:nvSpPr>
        <p:spPr>
          <a:xfrm>
            <a:off x="5988300" y="3387750"/>
            <a:ext cx="1672500" cy="1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Photo credit Geneva2106 Wikipedia</a:t>
            </a:r>
            <a:endParaRPr sz="10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7"/>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Green Homes Grant - enabling measures</a:t>
            </a:r>
            <a:endParaRPr>
              <a:solidFill>
                <a:srgbClr val="226A3D"/>
              </a:solidFill>
              <a:latin typeface="Montserrat"/>
              <a:ea typeface="Montserrat"/>
              <a:cs typeface="Montserrat"/>
              <a:sym typeface="Montserrat"/>
            </a:endParaRPr>
          </a:p>
        </p:txBody>
      </p:sp>
      <p:sp>
        <p:nvSpPr>
          <p:cNvPr id="306" name="Google Shape;306;p47"/>
          <p:cNvSpPr txBox="1"/>
          <p:nvPr>
            <p:ph idx="1" type="body"/>
          </p:nvPr>
        </p:nvSpPr>
        <p:spPr>
          <a:xfrm>
            <a:off x="311700" y="1152475"/>
            <a:ext cx="79380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The Green Homes Grant will pay for most enabling works, such as:</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Scaffolding</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Redecorating</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Repositioning of radiators, sockets, etc on internal wall insulation</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Repositioning of cills, ventilation, external cabling, etc on external wall insulation</a:t>
            </a:r>
            <a:endParaRPr>
              <a:solidFill>
                <a:srgbClr val="862C21"/>
              </a:solidFill>
              <a:latin typeface="Open Sans"/>
              <a:ea typeface="Open Sans"/>
              <a:cs typeface="Open Sans"/>
              <a:sym typeface="Open Sans"/>
            </a:endParaRPr>
          </a:p>
        </p:txBody>
      </p:sp>
      <p:pic>
        <p:nvPicPr>
          <p:cNvPr id="307" name="Google Shape;307;p47"/>
          <p:cNvPicPr preferRelativeResize="0"/>
          <p:nvPr/>
        </p:nvPicPr>
        <p:blipFill>
          <a:blip r:embed="rId3">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8"/>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No insulation without ventilation</a:t>
            </a:r>
            <a:endParaRPr>
              <a:solidFill>
                <a:srgbClr val="226A3D"/>
              </a:solidFill>
              <a:latin typeface="Montserrat"/>
              <a:ea typeface="Montserrat"/>
              <a:cs typeface="Montserrat"/>
              <a:sym typeface="Montserrat"/>
            </a:endParaRPr>
          </a:p>
        </p:txBody>
      </p:sp>
      <p:sp>
        <p:nvSpPr>
          <p:cNvPr id="313" name="Google Shape;313;p48"/>
          <p:cNvSpPr txBox="1"/>
          <p:nvPr/>
        </p:nvSpPr>
        <p:spPr>
          <a:xfrm>
            <a:off x="5347550" y="44970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FFFFFF"/>
                </a:solidFill>
                <a:hlinkClick r:id="rId3">
                  <a:extLst>
                    <a:ext uri="{A12FA001-AC4F-418D-AE19-62706E023703}">
                      <ahyp:hlinkClr val="tx"/>
                    </a:ext>
                  </a:extLst>
                </a:hlinkClick>
              </a:rPr>
              <a:t>https://www.flickr.com/photos/julianb/</a:t>
            </a:r>
            <a:endParaRPr>
              <a:solidFill>
                <a:srgbClr val="FFFFFF"/>
              </a:solidFill>
            </a:endParaRPr>
          </a:p>
        </p:txBody>
      </p:sp>
      <p:sp>
        <p:nvSpPr>
          <p:cNvPr id="314" name="Google Shape;314;p48"/>
          <p:cNvSpPr txBox="1"/>
          <p:nvPr>
            <p:ph idx="1" type="body"/>
          </p:nvPr>
        </p:nvSpPr>
        <p:spPr>
          <a:xfrm>
            <a:off x="311700" y="1152475"/>
            <a:ext cx="80925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Adding insulation or glazing to older houses (especially mid 20thC or earlier) reduces the flow of air.  This can make it more difficult for water vapour to be removed from the house.  </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Most homes now have inadequate ventilation, and it needs to be improved.</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This can be passive ventilation - e.g. vents, air bricks - or mechanical ventilation</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Mechanical ventilation with heat recovery - MVHR - look for experienced installers and be aware there are maintenance costs</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Ventilation and draughts are not the same.  Ventilation is a planned, controlled movement of air.  Draughts are uncontrolled, unplanned movement of air.</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Ventilation is </a:t>
            </a:r>
            <a:r>
              <a:rPr b="1" lang="en">
                <a:solidFill>
                  <a:srgbClr val="862C21"/>
                </a:solidFill>
                <a:latin typeface="Open Sans"/>
                <a:ea typeface="Open Sans"/>
                <a:cs typeface="Open Sans"/>
                <a:sym typeface="Open Sans"/>
              </a:rPr>
              <a:t>not</a:t>
            </a:r>
            <a:r>
              <a:rPr lang="en">
                <a:solidFill>
                  <a:srgbClr val="862C21"/>
                </a:solidFill>
                <a:latin typeface="Open Sans"/>
                <a:ea typeface="Open Sans"/>
                <a:cs typeface="Open Sans"/>
                <a:sym typeface="Open Sans"/>
              </a:rPr>
              <a:t> eligible for the Green Homes Grant.  This is a mistake, in my view.</a:t>
            </a:r>
            <a:endParaRPr>
              <a:solidFill>
                <a:srgbClr val="862C21"/>
              </a:solidFill>
              <a:latin typeface="Open Sans"/>
              <a:ea typeface="Open Sans"/>
              <a:cs typeface="Open Sans"/>
              <a:sym typeface="Open Sans"/>
            </a:endParaRPr>
          </a:p>
        </p:txBody>
      </p:sp>
      <p:pic>
        <p:nvPicPr>
          <p:cNvPr id="315" name="Google Shape;315;p48"/>
          <p:cNvPicPr preferRelativeResize="0"/>
          <p:nvPr/>
        </p:nvPicPr>
        <p:blipFill>
          <a:blip r:embed="rId4">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9"/>
          <p:cNvSpPr txBox="1"/>
          <p:nvPr/>
        </p:nvSpPr>
        <p:spPr>
          <a:xfrm>
            <a:off x="5347550" y="44970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FFFFFF"/>
                </a:solidFill>
                <a:hlinkClick r:id="rId3">
                  <a:extLst>
                    <a:ext uri="{A12FA001-AC4F-418D-AE19-62706E023703}">
                      <ahyp:hlinkClr val="tx"/>
                    </a:ext>
                  </a:extLst>
                </a:hlinkClick>
              </a:rPr>
              <a:t>https://www.flickr.com/photos/julianb/</a:t>
            </a:r>
            <a:endParaRPr>
              <a:solidFill>
                <a:srgbClr val="FFFFFF"/>
              </a:solidFill>
            </a:endParaRPr>
          </a:p>
        </p:txBody>
      </p:sp>
      <p:pic>
        <p:nvPicPr>
          <p:cNvPr id="321" name="Google Shape;321;p49"/>
          <p:cNvPicPr preferRelativeResize="0"/>
          <p:nvPr/>
        </p:nvPicPr>
        <p:blipFill>
          <a:blip r:embed="rId4">
            <a:alphaModFix/>
          </a:blip>
          <a:stretch>
            <a:fillRect/>
          </a:stretch>
        </p:blipFill>
        <p:spPr>
          <a:xfrm>
            <a:off x="192125" y="256675"/>
            <a:ext cx="2562315" cy="3416400"/>
          </a:xfrm>
          <a:prstGeom prst="rect">
            <a:avLst/>
          </a:prstGeom>
          <a:noFill/>
          <a:ln>
            <a:noFill/>
          </a:ln>
        </p:spPr>
      </p:pic>
      <p:pic>
        <p:nvPicPr>
          <p:cNvPr id="322" name="Google Shape;322;p49"/>
          <p:cNvPicPr preferRelativeResize="0"/>
          <p:nvPr/>
        </p:nvPicPr>
        <p:blipFill>
          <a:blip r:embed="rId5">
            <a:alphaModFix/>
          </a:blip>
          <a:stretch>
            <a:fillRect/>
          </a:stretch>
        </p:blipFill>
        <p:spPr>
          <a:xfrm>
            <a:off x="2979475" y="139750"/>
            <a:ext cx="3411500" cy="2558625"/>
          </a:xfrm>
          <a:prstGeom prst="rect">
            <a:avLst/>
          </a:prstGeom>
          <a:noFill/>
          <a:ln>
            <a:noFill/>
          </a:ln>
        </p:spPr>
      </p:pic>
      <p:pic>
        <p:nvPicPr>
          <p:cNvPr id="323" name="Google Shape;323;p49"/>
          <p:cNvPicPr preferRelativeResize="0"/>
          <p:nvPr/>
        </p:nvPicPr>
        <p:blipFill>
          <a:blip r:embed="rId6">
            <a:alphaModFix/>
          </a:blip>
          <a:stretch>
            <a:fillRect/>
          </a:stretch>
        </p:blipFill>
        <p:spPr>
          <a:xfrm>
            <a:off x="5738575" y="2698375"/>
            <a:ext cx="3166499" cy="2374874"/>
          </a:xfrm>
          <a:prstGeom prst="rect">
            <a:avLst/>
          </a:prstGeom>
          <a:noFill/>
          <a:ln>
            <a:noFill/>
          </a:ln>
        </p:spPr>
      </p:pic>
      <p:sp>
        <p:nvSpPr>
          <p:cNvPr id="324" name="Google Shape;324;p49"/>
          <p:cNvSpPr txBox="1"/>
          <p:nvPr/>
        </p:nvSpPr>
        <p:spPr>
          <a:xfrm>
            <a:off x="463650" y="3865575"/>
            <a:ext cx="22908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4764CA"/>
                </a:solidFill>
                <a:latin typeface="Roboto"/>
                <a:ea typeface="Roboto"/>
                <a:cs typeface="Roboto"/>
                <a:sym typeface="Roboto"/>
              </a:rPr>
              <a:t>Low energy extractor fan</a:t>
            </a:r>
            <a:endParaRPr>
              <a:solidFill>
                <a:srgbClr val="4764CA"/>
              </a:solidFill>
              <a:latin typeface="Roboto"/>
              <a:ea typeface="Roboto"/>
              <a:cs typeface="Roboto"/>
              <a:sym typeface="Roboto"/>
            </a:endParaRPr>
          </a:p>
        </p:txBody>
      </p:sp>
      <p:sp>
        <p:nvSpPr>
          <p:cNvPr id="325" name="Google Shape;325;p49"/>
          <p:cNvSpPr txBox="1"/>
          <p:nvPr/>
        </p:nvSpPr>
        <p:spPr>
          <a:xfrm>
            <a:off x="3342375" y="3146675"/>
            <a:ext cx="22908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4764CA"/>
                </a:solidFill>
                <a:latin typeface="Roboto"/>
                <a:ea typeface="Roboto"/>
                <a:cs typeface="Roboto"/>
                <a:sym typeface="Roboto"/>
              </a:rPr>
              <a:t>Extractor fan - heat loss</a:t>
            </a:r>
            <a:endParaRPr>
              <a:solidFill>
                <a:srgbClr val="4764CA"/>
              </a:solidFill>
              <a:latin typeface="Roboto"/>
              <a:ea typeface="Roboto"/>
              <a:cs typeface="Roboto"/>
              <a:sym typeface="Roboto"/>
            </a:endParaRPr>
          </a:p>
        </p:txBody>
      </p:sp>
      <p:sp>
        <p:nvSpPr>
          <p:cNvPr id="326" name="Google Shape;326;p49"/>
          <p:cNvSpPr txBox="1"/>
          <p:nvPr/>
        </p:nvSpPr>
        <p:spPr>
          <a:xfrm>
            <a:off x="6616000" y="256675"/>
            <a:ext cx="22908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4764CA"/>
                </a:solidFill>
                <a:latin typeface="Roboto"/>
                <a:ea typeface="Roboto"/>
                <a:cs typeface="Roboto"/>
                <a:sym typeface="Roboto"/>
              </a:rPr>
              <a:t>Air vent - heat loss</a:t>
            </a:r>
            <a:endParaRPr>
              <a:solidFill>
                <a:srgbClr val="4764CA"/>
              </a:solidFill>
              <a:latin typeface="Roboto"/>
              <a:ea typeface="Roboto"/>
              <a:cs typeface="Roboto"/>
              <a:sym typeface="Robo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50"/>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More on p</a:t>
            </a:r>
            <a:r>
              <a:rPr lang="en">
                <a:solidFill>
                  <a:srgbClr val="226A3D"/>
                </a:solidFill>
                <a:latin typeface="Montserrat"/>
                <a:ea typeface="Montserrat"/>
                <a:cs typeface="Montserrat"/>
                <a:sym typeface="Montserrat"/>
              </a:rPr>
              <a:t>rimary &amp; secondary measures</a:t>
            </a:r>
            <a:endParaRPr>
              <a:solidFill>
                <a:srgbClr val="226A3D"/>
              </a:solidFill>
              <a:latin typeface="Montserrat"/>
              <a:ea typeface="Montserrat"/>
              <a:cs typeface="Montserrat"/>
              <a:sym typeface="Montserrat"/>
            </a:endParaRPr>
          </a:p>
        </p:txBody>
      </p:sp>
      <p:sp>
        <p:nvSpPr>
          <p:cNvPr id="332" name="Google Shape;332;p50"/>
          <p:cNvSpPr txBox="1"/>
          <p:nvPr>
            <p:ph idx="1" type="body"/>
          </p:nvPr>
        </p:nvSpPr>
        <p:spPr>
          <a:xfrm>
            <a:off x="311700" y="1152475"/>
            <a:ext cx="79380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So long as there is at least one primary measure in the package of works, households will also be able to install secondary measures. </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Secondary measures can only be subsidised up to the amount of subsidy provided for primary measures. (e.g. if a household receives £1,000 for primary measures, they can only receive a maximum of £1,000 towards secondary measures). </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You can’t use more than 50% of the grant on secondary measures, e.g. glazing</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For low-carbon heating to be installed, households will need to have adequate insulation (e.g. wall and loft, where applicable). </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These can be installed as part of a package – they do not have to already be in situ.</a:t>
            </a:r>
            <a:endParaRPr>
              <a:solidFill>
                <a:srgbClr val="862C21"/>
              </a:solidFill>
              <a:latin typeface="Open Sans"/>
              <a:ea typeface="Open Sans"/>
              <a:cs typeface="Open Sans"/>
              <a:sym typeface="Open Sans"/>
            </a:endParaRPr>
          </a:p>
          <a:p>
            <a:pPr indent="0" lvl="0" marL="0" rtl="0" algn="l">
              <a:spcBef>
                <a:spcPts val="1600"/>
              </a:spcBef>
              <a:spcAft>
                <a:spcPts val="0"/>
              </a:spcAft>
              <a:buNone/>
            </a:pPr>
            <a:r>
              <a:t/>
            </a:r>
            <a:endParaRPr>
              <a:solidFill>
                <a:srgbClr val="862C21"/>
              </a:solidFill>
              <a:latin typeface="Open Sans"/>
              <a:ea typeface="Open Sans"/>
              <a:cs typeface="Open Sans"/>
              <a:sym typeface="Open Sans"/>
            </a:endParaRPr>
          </a:p>
          <a:p>
            <a:pPr indent="0" lvl="0" marL="0" rtl="0" algn="l">
              <a:spcBef>
                <a:spcPts val="1600"/>
              </a:spcBef>
              <a:spcAft>
                <a:spcPts val="1600"/>
              </a:spcAft>
              <a:buNone/>
            </a:pPr>
            <a:r>
              <a:rPr b="1" i="1" lang="en">
                <a:solidFill>
                  <a:srgbClr val="4764CA"/>
                </a:solidFill>
                <a:latin typeface="Open Sans"/>
                <a:ea typeface="Open Sans"/>
                <a:cs typeface="Open Sans"/>
                <a:sym typeface="Open Sans"/>
              </a:rPr>
              <a:t>This is the energy saving hierarchy in action.</a:t>
            </a:r>
            <a:endParaRPr b="1" i="1">
              <a:solidFill>
                <a:srgbClr val="4764CA"/>
              </a:solidFill>
              <a:latin typeface="Open Sans"/>
              <a:ea typeface="Open Sans"/>
              <a:cs typeface="Open Sans"/>
              <a:sym typeface="Open Sans"/>
            </a:endParaRPr>
          </a:p>
        </p:txBody>
      </p:sp>
      <p:sp>
        <p:nvSpPr>
          <p:cNvPr id="333" name="Google Shape;333;p50"/>
          <p:cNvSpPr txBox="1"/>
          <p:nvPr/>
        </p:nvSpPr>
        <p:spPr>
          <a:xfrm>
            <a:off x="5347550" y="44970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FFFFFF"/>
                </a:solidFill>
                <a:hlinkClick r:id="rId3">
                  <a:extLst>
                    <a:ext uri="{A12FA001-AC4F-418D-AE19-62706E023703}">
                      <ahyp:hlinkClr val="tx"/>
                    </a:ext>
                  </a:extLst>
                </a:hlinkClick>
              </a:rPr>
              <a:t>https://www.flickr.com/photos/julianb/</a:t>
            </a:r>
            <a:endParaRPr>
              <a:solidFill>
                <a:srgbClr val="FFFFFF"/>
              </a:solidFill>
            </a:endParaRPr>
          </a:p>
        </p:txBody>
      </p:sp>
      <p:pic>
        <p:nvPicPr>
          <p:cNvPr id="334" name="Google Shape;334;p50"/>
          <p:cNvPicPr preferRelativeResize="0"/>
          <p:nvPr/>
        </p:nvPicPr>
        <p:blipFill>
          <a:blip r:embed="rId4">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1"/>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General eligibility - ownership and building type</a:t>
            </a:r>
            <a:endParaRPr>
              <a:solidFill>
                <a:srgbClr val="226A3D"/>
              </a:solidFill>
              <a:latin typeface="Montserrat"/>
              <a:ea typeface="Montserrat"/>
              <a:cs typeface="Montserrat"/>
              <a:sym typeface="Montserrat"/>
            </a:endParaRPr>
          </a:p>
        </p:txBody>
      </p:sp>
      <p:sp>
        <p:nvSpPr>
          <p:cNvPr id="340" name="Google Shape;340;p51"/>
          <p:cNvSpPr txBox="1"/>
          <p:nvPr>
            <p:ph idx="1" type="body"/>
          </p:nvPr>
        </p:nvSpPr>
        <p:spPr>
          <a:xfrm>
            <a:off x="311700" y="1152475"/>
            <a:ext cx="7938000" cy="34164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Clr>
                <a:srgbClr val="862C21"/>
              </a:buClr>
              <a:buSzPts val="1500"/>
              <a:buFont typeface="Open Sans"/>
              <a:buChar char="●"/>
            </a:pPr>
            <a:r>
              <a:rPr lang="en" sz="1500">
                <a:solidFill>
                  <a:srgbClr val="862C21"/>
                </a:solidFill>
                <a:latin typeface="Open Sans"/>
                <a:ea typeface="Open Sans"/>
                <a:cs typeface="Open Sans"/>
                <a:sym typeface="Open Sans"/>
              </a:rPr>
              <a:t>All owner-occupied homes (including long-leaseholders, shared ownership) </a:t>
            </a:r>
            <a:endParaRPr sz="1500">
              <a:solidFill>
                <a:srgbClr val="862C21"/>
              </a:solidFill>
              <a:latin typeface="Open Sans"/>
              <a:ea typeface="Open Sans"/>
              <a:cs typeface="Open Sans"/>
              <a:sym typeface="Open Sans"/>
            </a:endParaRPr>
          </a:p>
          <a:p>
            <a:pPr indent="-323850" lvl="0" marL="457200" rtl="0" algn="l">
              <a:spcBef>
                <a:spcPts val="0"/>
              </a:spcBef>
              <a:spcAft>
                <a:spcPts val="0"/>
              </a:spcAft>
              <a:buClr>
                <a:srgbClr val="862C21"/>
              </a:buClr>
              <a:buSzPts val="1500"/>
              <a:buFont typeface="Open Sans"/>
              <a:buChar char="●"/>
            </a:pPr>
            <a:r>
              <a:rPr lang="en" sz="1500">
                <a:solidFill>
                  <a:srgbClr val="862C21"/>
                </a:solidFill>
                <a:latin typeface="Open Sans"/>
                <a:ea typeface="Open Sans"/>
                <a:cs typeface="Open Sans"/>
                <a:sym typeface="Open Sans"/>
              </a:rPr>
              <a:t>Landlords of private rented sector domestic properties </a:t>
            </a:r>
            <a:endParaRPr sz="1500">
              <a:solidFill>
                <a:srgbClr val="862C21"/>
              </a:solidFill>
              <a:latin typeface="Open Sans"/>
              <a:ea typeface="Open Sans"/>
              <a:cs typeface="Open Sans"/>
              <a:sym typeface="Open Sans"/>
            </a:endParaRPr>
          </a:p>
          <a:p>
            <a:pPr indent="-323850" lvl="0" marL="457200" rtl="0" algn="l">
              <a:spcBef>
                <a:spcPts val="0"/>
              </a:spcBef>
              <a:spcAft>
                <a:spcPts val="0"/>
              </a:spcAft>
              <a:buClr>
                <a:srgbClr val="862C21"/>
              </a:buClr>
              <a:buSzPts val="1500"/>
              <a:buFont typeface="Open Sans"/>
              <a:buChar char="●"/>
            </a:pPr>
            <a:r>
              <a:rPr lang="en" sz="1500">
                <a:solidFill>
                  <a:srgbClr val="862C21"/>
                </a:solidFill>
                <a:latin typeface="Open Sans"/>
                <a:ea typeface="Open Sans"/>
                <a:cs typeface="Open Sans"/>
                <a:sym typeface="Open Sans"/>
              </a:rPr>
              <a:t>Landlords of social sector domestic properties (including LA owned homes)</a:t>
            </a:r>
            <a:endParaRPr sz="1500">
              <a:solidFill>
                <a:srgbClr val="862C21"/>
              </a:solidFill>
              <a:latin typeface="Open Sans"/>
              <a:ea typeface="Open Sans"/>
              <a:cs typeface="Open Sans"/>
              <a:sym typeface="Open Sans"/>
            </a:endParaRPr>
          </a:p>
          <a:p>
            <a:pPr indent="-323850" lvl="0" marL="457200" rtl="0" algn="l">
              <a:spcBef>
                <a:spcPts val="0"/>
              </a:spcBef>
              <a:spcAft>
                <a:spcPts val="0"/>
              </a:spcAft>
              <a:buClr>
                <a:srgbClr val="862C21"/>
              </a:buClr>
              <a:buSzPts val="1500"/>
              <a:buFont typeface="Open Sans"/>
              <a:buChar char="●"/>
            </a:pPr>
            <a:r>
              <a:rPr lang="en" sz="1500">
                <a:solidFill>
                  <a:srgbClr val="862C21"/>
                </a:solidFill>
                <a:latin typeface="Open Sans"/>
                <a:ea typeface="Open Sans"/>
                <a:cs typeface="Open Sans"/>
                <a:sym typeface="Open Sans"/>
              </a:rPr>
              <a:t> (the landlord applies, not the tenant).</a:t>
            </a:r>
            <a:endParaRPr sz="1500">
              <a:solidFill>
                <a:srgbClr val="862C21"/>
              </a:solidFill>
              <a:latin typeface="Open Sans"/>
              <a:ea typeface="Open Sans"/>
              <a:cs typeface="Open Sans"/>
              <a:sym typeface="Open Sans"/>
            </a:endParaRPr>
          </a:p>
          <a:p>
            <a:pPr indent="-323850" lvl="0" marL="457200" rtl="0" algn="l">
              <a:spcBef>
                <a:spcPts val="0"/>
              </a:spcBef>
              <a:spcAft>
                <a:spcPts val="0"/>
              </a:spcAft>
              <a:buClr>
                <a:srgbClr val="862C21"/>
              </a:buClr>
              <a:buSzPts val="1500"/>
              <a:buFont typeface="Open Sans"/>
              <a:buChar char="●"/>
            </a:pPr>
            <a:r>
              <a:rPr lang="en" sz="1500">
                <a:solidFill>
                  <a:srgbClr val="862C21"/>
                </a:solidFill>
                <a:latin typeface="Open Sans"/>
                <a:ea typeface="Open Sans"/>
                <a:cs typeface="Open Sans"/>
                <a:sym typeface="Open Sans"/>
              </a:rPr>
              <a:t>Park home owners (for residential sites including Gypsy and Traveller sites)</a:t>
            </a:r>
            <a:endParaRPr sz="1500">
              <a:solidFill>
                <a:srgbClr val="862C21"/>
              </a:solidFill>
              <a:latin typeface="Open Sans"/>
              <a:ea typeface="Open Sans"/>
              <a:cs typeface="Open Sans"/>
              <a:sym typeface="Open Sans"/>
            </a:endParaRPr>
          </a:p>
          <a:p>
            <a:pPr indent="-323850" lvl="0" marL="457200" rtl="0" algn="l">
              <a:spcBef>
                <a:spcPts val="0"/>
              </a:spcBef>
              <a:spcAft>
                <a:spcPts val="0"/>
              </a:spcAft>
              <a:buClr>
                <a:srgbClr val="862C21"/>
              </a:buClr>
              <a:buSzPts val="1500"/>
              <a:buFont typeface="Open Sans"/>
              <a:buChar char="●"/>
            </a:pPr>
            <a:r>
              <a:rPr lang="en" sz="1500">
                <a:solidFill>
                  <a:srgbClr val="862C21"/>
                </a:solidFill>
                <a:latin typeface="Open Sans"/>
                <a:ea typeface="Open Sans"/>
                <a:cs typeface="Open Sans"/>
                <a:sym typeface="Open Sans"/>
              </a:rPr>
              <a:t>New-build domestic properties (that have not yet been occupied), and non-domestic properties are </a:t>
            </a:r>
            <a:r>
              <a:rPr b="1" lang="en" sz="1500">
                <a:solidFill>
                  <a:srgbClr val="862C21"/>
                </a:solidFill>
                <a:latin typeface="Open Sans"/>
                <a:ea typeface="Open Sans"/>
                <a:cs typeface="Open Sans"/>
                <a:sym typeface="Open Sans"/>
              </a:rPr>
              <a:t>not </a:t>
            </a:r>
            <a:r>
              <a:rPr lang="en" sz="1500">
                <a:solidFill>
                  <a:srgbClr val="862C21"/>
                </a:solidFill>
                <a:latin typeface="Open Sans"/>
                <a:ea typeface="Open Sans"/>
                <a:cs typeface="Open Sans"/>
                <a:sym typeface="Open Sans"/>
              </a:rPr>
              <a:t>eligible.</a:t>
            </a:r>
            <a:endParaRPr sz="1500">
              <a:solidFill>
                <a:srgbClr val="862C21"/>
              </a:solidFill>
              <a:latin typeface="Open Sans"/>
              <a:ea typeface="Open Sans"/>
              <a:cs typeface="Open Sans"/>
              <a:sym typeface="Open Sans"/>
            </a:endParaRPr>
          </a:p>
        </p:txBody>
      </p:sp>
      <p:pic>
        <p:nvPicPr>
          <p:cNvPr id="341" name="Google Shape;341;p51"/>
          <p:cNvPicPr preferRelativeResize="0"/>
          <p:nvPr/>
        </p:nvPicPr>
        <p:blipFill>
          <a:blip r:embed="rId3">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How is lost through a home? - quiz</a:t>
            </a:r>
            <a:endParaRPr>
              <a:solidFill>
                <a:srgbClr val="226A3D"/>
              </a:solidFill>
              <a:latin typeface="Montserrat"/>
              <a:ea typeface="Montserrat"/>
              <a:cs typeface="Montserrat"/>
              <a:sym typeface="Montserrat"/>
            </a:endParaRPr>
          </a:p>
        </p:txBody>
      </p:sp>
      <p:pic>
        <p:nvPicPr>
          <p:cNvPr id="76" name="Google Shape;76;p16"/>
          <p:cNvPicPr preferRelativeResize="0"/>
          <p:nvPr/>
        </p:nvPicPr>
        <p:blipFill>
          <a:blip r:embed="rId3">
            <a:alphaModFix/>
          </a:blip>
          <a:stretch>
            <a:fillRect/>
          </a:stretch>
        </p:blipFill>
        <p:spPr>
          <a:xfrm>
            <a:off x="2661513" y="1017725"/>
            <a:ext cx="3820976" cy="382097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2"/>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How much is a voucher worth?</a:t>
            </a:r>
            <a:endParaRPr>
              <a:solidFill>
                <a:srgbClr val="226A3D"/>
              </a:solidFill>
              <a:latin typeface="Montserrat"/>
              <a:ea typeface="Montserrat"/>
              <a:cs typeface="Montserrat"/>
              <a:sym typeface="Montserrat"/>
            </a:endParaRPr>
          </a:p>
        </p:txBody>
      </p:sp>
      <p:sp>
        <p:nvSpPr>
          <p:cNvPr id="347" name="Google Shape;347;p52"/>
          <p:cNvSpPr txBox="1"/>
          <p:nvPr>
            <p:ph idx="1" type="body"/>
          </p:nvPr>
        </p:nvSpPr>
        <p:spPr>
          <a:xfrm>
            <a:off x="311700" y="1152475"/>
            <a:ext cx="7938000" cy="3416400"/>
          </a:xfrm>
          <a:prstGeom prst="rect">
            <a:avLst/>
          </a:prstGeom>
        </p:spPr>
        <p:txBody>
          <a:bodyPr anchorCtr="0" anchor="t" bIns="91425" lIns="91425" spcFirstLastPara="1" rIns="91425" wrap="square" tIns="91425">
            <a:noAutofit/>
          </a:bodyPr>
          <a:lstStyle/>
          <a:p>
            <a:pPr indent="0" lvl="0" marL="457200" rtl="0" algn="l">
              <a:spcBef>
                <a:spcPts val="0"/>
              </a:spcBef>
              <a:spcAft>
                <a:spcPts val="1600"/>
              </a:spcAft>
              <a:buNone/>
            </a:pPr>
            <a:r>
              <a:rPr b="1" lang="en"/>
              <a:t>•</a:t>
            </a:r>
            <a:endParaRPr/>
          </a:p>
        </p:txBody>
      </p:sp>
      <p:sp>
        <p:nvSpPr>
          <p:cNvPr id="348" name="Google Shape;348;p52"/>
          <p:cNvSpPr txBox="1"/>
          <p:nvPr/>
        </p:nvSpPr>
        <p:spPr>
          <a:xfrm>
            <a:off x="311700" y="1071750"/>
            <a:ext cx="8165100" cy="30000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Clr>
                <a:srgbClr val="862C21"/>
              </a:buClr>
              <a:buSzPts val="1700"/>
              <a:buChar char="●"/>
            </a:pPr>
            <a:r>
              <a:rPr b="1" lang="en" sz="1700">
                <a:solidFill>
                  <a:srgbClr val="862C21"/>
                </a:solidFill>
              </a:rPr>
              <a:t>Households on low income - 100% grant up to £10,000</a:t>
            </a:r>
            <a:endParaRPr sz="1700">
              <a:solidFill>
                <a:srgbClr val="862C21"/>
              </a:solidFill>
            </a:endParaRPr>
          </a:p>
          <a:p>
            <a:pPr indent="-336550" lvl="0" marL="457200" rtl="0" algn="l">
              <a:lnSpc>
                <a:spcPct val="115000"/>
              </a:lnSpc>
              <a:spcBef>
                <a:spcPts val="0"/>
              </a:spcBef>
              <a:spcAft>
                <a:spcPts val="0"/>
              </a:spcAft>
              <a:buClr>
                <a:srgbClr val="862C21"/>
              </a:buClr>
              <a:buSzPts val="1700"/>
              <a:buChar char="●"/>
            </a:pPr>
            <a:r>
              <a:rPr b="1" lang="en" sz="1700">
                <a:solidFill>
                  <a:srgbClr val="862C21"/>
                </a:solidFill>
              </a:rPr>
              <a:t>Everyone else - two-thirds grant funding up to a maximum of £5,000 </a:t>
            </a:r>
            <a:endParaRPr b="1" sz="1700">
              <a:solidFill>
                <a:srgbClr val="862C21"/>
              </a:solidFill>
            </a:endParaRPr>
          </a:p>
          <a:p>
            <a:pPr indent="-336550" lvl="0" marL="457200" rtl="0" algn="l">
              <a:lnSpc>
                <a:spcPct val="115000"/>
              </a:lnSpc>
              <a:spcBef>
                <a:spcPts val="0"/>
              </a:spcBef>
              <a:spcAft>
                <a:spcPts val="0"/>
              </a:spcAft>
              <a:buClr>
                <a:srgbClr val="862C21"/>
              </a:buClr>
              <a:buSzPts val="1700"/>
              <a:buChar char="●"/>
            </a:pPr>
            <a:r>
              <a:rPr lang="en" sz="1700">
                <a:solidFill>
                  <a:srgbClr val="862C21"/>
                </a:solidFill>
              </a:rPr>
              <a:t>England only </a:t>
            </a:r>
            <a:endParaRPr sz="1700">
              <a:solidFill>
                <a:srgbClr val="862C21"/>
              </a:solidFill>
            </a:endParaRPr>
          </a:p>
          <a:p>
            <a:pPr indent="-336550" lvl="0" marL="457200" rtl="0" algn="l">
              <a:lnSpc>
                <a:spcPct val="115000"/>
              </a:lnSpc>
              <a:spcBef>
                <a:spcPts val="0"/>
              </a:spcBef>
              <a:spcAft>
                <a:spcPts val="0"/>
              </a:spcAft>
              <a:buClr>
                <a:srgbClr val="862C21"/>
              </a:buClr>
              <a:buSzPts val="1700"/>
              <a:buChar char="●"/>
            </a:pPr>
            <a:r>
              <a:rPr lang="en" sz="1700">
                <a:solidFill>
                  <a:srgbClr val="862C21"/>
                </a:solidFill>
              </a:rPr>
              <a:t>Vouchers will be issued from September 2020 - March 2021, first-come, first-served</a:t>
            </a:r>
            <a:endParaRPr sz="1700">
              <a:solidFill>
                <a:srgbClr val="862C21"/>
              </a:solidFill>
            </a:endParaRPr>
          </a:p>
          <a:p>
            <a:pPr indent="-336550" lvl="0" marL="457200" rtl="0" algn="l">
              <a:lnSpc>
                <a:spcPct val="115000"/>
              </a:lnSpc>
              <a:spcBef>
                <a:spcPts val="0"/>
              </a:spcBef>
              <a:spcAft>
                <a:spcPts val="0"/>
              </a:spcAft>
              <a:buClr>
                <a:srgbClr val="862C21"/>
              </a:buClr>
              <a:buSzPts val="1700"/>
              <a:buChar char="●"/>
            </a:pPr>
            <a:r>
              <a:rPr lang="en" sz="1700">
                <a:solidFill>
                  <a:srgbClr val="862C21"/>
                </a:solidFill>
              </a:rPr>
              <a:t>There are separate grant schemes that social landlords, and local authorities can apply for</a:t>
            </a:r>
            <a:endParaRPr sz="1700">
              <a:solidFill>
                <a:srgbClr val="862C21"/>
              </a:solidFill>
            </a:endParaRPr>
          </a:p>
          <a:p>
            <a:pPr indent="-336550" lvl="0" marL="457200" rtl="0" algn="l">
              <a:lnSpc>
                <a:spcPct val="115000"/>
              </a:lnSpc>
              <a:spcBef>
                <a:spcPts val="0"/>
              </a:spcBef>
              <a:spcAft>
                <a:spcPts val="0"/>
              </a:spcAft>
              <a:buClr>
                <a:srgbClr val="862C21"/>
              </a:buClr>
              <a:buSzPts val="1700"/>
              <a:buChar char="●"/>
            </a:pPr>
            <a:r>
              <a:rPr lang="en" sz="1700">
                <a:solidFill>
                  <a:srgbClr val="862C21"/>
                </a:solidFill>
              </a:rPr>
              <a:t>Local authorities can apply for funding for properties of any tenure</a:t>
            </a:r>
            <a:endParaRPr sz="1700">
              <a:solidFill>
                <a:srgbClr val="862C21"/>
              </a:solidFill>
            </a:endParaRPr>
          </a:p>
          <a:p>
            <a:pPr indent="0" lvl="0" marL="0" rtl="0" algn="l">
              <a:lnSpc>
                <a:spcPct val="115000"/>
              </a:lnSpc>
              <a:spcBef>
                <a:spcPts val="1600"/>
              </a:spcBef>
              <a:spcAft>
                <a:spcPts val="0"/>
              </a:spcAft>
              <a:buNone/>
            </a:pPr>
            <a:r>
              <a:t/>
            </a:r>
            <a:endParaRPr sz="1700">
              <a:solidFill>
                <a:schemeClr val="dk2"/>
              </a:solidFill>
            </a:endParaRPr>
          </a:p>
          <a:p>
            <a:pPr indent="0" lvl="0" marL="0" rtl="0" algn="l">
              <a:lnSpc>
                <a:spcPct val="115000"/>
              </a:lnSpc>
              <a:spcBef>
                <a:spcPts val="1600"/>
              </a:spcBef>
              <a:spcAft>
                <a:spcPts val="0"/>
              </a:spcAft>
              <a:buNone/>
            </a:pPr>
            <a:r>
              <a:t/>
            </a:r>
            <a:endParaRPr sz="1700">
              <a:solidFill>
                <a:schemeClr val="dk2"/>
              </a:solidFill>
            </a:endParaRPr>
          </a:p>
          <a:p>
            <a:pPr indent="0" lvl="0" marL="0" rtl="0" algn="l">
              <a:lnSpc>
                <a:spcPct val="115000"/>
              </a:lnSpc>
              <a:spcBef>
                <a:spcPts val="1600"/>
              </a:spcBef>
              <a:spcAft>
                <a:spcPts val="0"/>
              </a:spcAft>
              <a:buNone/>
            </a:pPr>
            <a:r>
              <a:t/>
            </a:r>
            <a:endParaRPr sz="1700">
              <a:solidFill>
                <a:schemeClr val="dk2"/>
              </a:solidFill>
            </a:endParaRPr>
          </a:p>
          <a:p>
            <a:pPr indent="0" lvl="0" marL="0" rtl="0" algn="l">
              <a:lnSpc>
                <a:spcPct val="115000"/>
              </a:lnSpc>
              <a:spcBef>
                <a:spcPts val="1600"/>
              </a:spcBef>
              <a:spcAft>
                <a:spcPts val="0"/>
              </a:spcAft>
              <a:buNone/>
            </a:pPr>
            <a:r>
              <a:t/>
            </a:r>
            <a:endParaRPr>
              <a:solidFill>
                <a:schemeClr val="dk2"/>
              </a:solidFill>
            </a:endParaRPr>
          </a:p>
          <a:p>
            <a:pPr indent="0" lvl="0" marL="457200" rtl="0" algn="l">
              <a:lnSpc>
                <a:spcPct val="115000"/>
              </a:lnSpc>
              <a:spcBef>
                <a:spcPts val="1600"/>
              </a:spcBef>
              <a:spcAft>
                <a:spcPts val="1600"/>
              </a:spcAft>
              <a:buNone/>
            </a:pPr>
            <a:r>
              <a:t/>
            </a:r>
            <a:endParaRPr/>
          </a:p>
        </p:txBody>
      </p:sp>
      <p:pic>
        <p:nvPicPr>
          <p:cNvPr id="349" name="Google Shape;349;p52"/>
          <p:cNvPicPr preferRelativeResize="0"/>
          <p:nvPr/>
        </p:nvPicPr>
        <p:blipFill>
          <a:blip r:embed="rId3">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3"/>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Eligibility - low income scheme</a:t>
            </a:r>
            <a:endParaRPr>
              <a:solidFill>
                <a:srgbClr val="226A3D"/>
              </a:solidFill>
              <a:latin typeface="Montserrat"/>
              <a:ea typeface="Montserrat"/>
              <a:cs typeface="Montserrat"/>
              <a:sym typeface="Montserrat"/>
            </a:endParaRPr>
          </a:p>
        </p:txBody>
      </p:sp>
      <p:sp>
        <p:nvSpPr>
          <p:cNvPr id="355" name="Google Shape;355;p53"/>
          <p:cNvSpPr txBox="1"/>
          <p:nvPr>
            <p:ph idx="1" type="body"/>
          </p:nvPr>
        </p:nvSpPr>
        <p:spPr>
          <a:xfrm>
            <a:off x="311700" y="1152475"/>
            <a:ext cx="7938000" cy="34164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Clr>
                <a:srgbClr val="862C21"/>
              </a:buClr>
              <a:buSzPts val="1500"/>
              <a:buFont typeface="Open Sans"/>
              <a:buChar char="-"/>
            </a:pPr>
            <a:r>
              <a:rPr lang="en" sz="1500">
                <a:solidFill>
                  <a:srgbClr val="862C21"/>
                </a:solidFill>
                <a:latin typeface="Open Sans"/>
                <a:ea typeface="Open Sans"/>
                <a:cs typeface="Open Sans"/>
                <a:sym typeface="Open Sans"/>
              </a:rPr>
              <a:t>• Income based Jobseekers allowance (JSA) • Income based Employment &amp; Support Allowance (ESA) • Income Support (IS) • Pension Guarantee Credit • Working Tax Credit (WTC) • Child Tax Credits (CTC) • Universal Credit (UC) • Disability Living Allowance (DLA) • Personal Independence Payment (PIP) • Attendance Allowance • Carer’s Allowance • Severe Disablement Allowance • Industrial Injuries Disablement Benefit • Contribution based Jobseekers allowance (JSA) • Contribution based Employment &amp; Support Allowance (ESA) • Housing benefit</a:t>
            </a:r>
            <a:endParaRPr sz="1500">
              <a:solidFill>
                <a:srgbClr val="862C21"/>
              </a:solidFill>
              <a:latin typeface="Open Sans"/>
              <a:ea typeface="Open Sans"/>
              <a:cs typeface="Open Sans"/>
              <a:sym typeface="Open Sans"/>
            </a:endParaRPr>
          </a:p>
          <a:p>
            <a:pPr indent="-323850" lvl="0" marL="457200" rtl="0" algn="l">
              <a:spcBef>
                <a:spcPts val="0"/>
              </a:spcBef>
              <a:spcAft>
                <a:spcPts val="0"/>
              </a:spcAft>
              <a:buClr>
                <a:srgbClr val="862C21"/>
              </a:buClr>
              <a:buSzPts val="1500"/>
              <a:buChar char="-"/>
            </a:pPr>
            <a:r>
              <a:rPr b="1" lang="en" sz="1500">
                <a:solidFill>
                  <a:srgbClr val="862C21"/>
                </a:solidFill>
                <a:latin typeface="Open Sans"/>
                <a:ea typeface="Open Sans"/>
                <a:cs typeface="Open Sans"/>
                <a:sym typeface="Open Sans"/>
              </a:rPr>
              <a:t>Owner-occupiers and park homes only. </a:t>
            </a:r>
            <a:r>
              <a:rPr lang="en" sz="1500">
                <a:solidFill>
                  <a:srgbClr val="862C21"/>
                </a:solidFill>
                <a:latin typeface="Open Sans"/>
                <a:ea typeface="Open Sans"/>
                <a:cs typeface="Open Sans"/>
                <a:sym typeface="Open Sans"/>
              </a:rPr>
              <a:t> Rented properties </a:t>
            </a:r>
            <a:r>
              <a:rPr b="1" lang="en" sz="1500">
                <a:solidFill>
                  <a:srgbClr val="862C21"/>
                </a:solidFill>
                <a:latin typeface="Open Sans"/>
                <a:ea typeface="Open Sans"/>
                <a:cs typeface="Open Sans"/>
                <a:sym typeface="Open Sans"/>
              </a:rPr>
              <a:t>do not </a:t>
            </a:r>
            <a:r>
              <a:rPr lang="en" sz="1500">
                <a:solidFill>
                  <a:srgbClr val="862C21"/>
                </a:solidFill>
                <a:latin typeface="Open Sans"/>
                <a:ea typeface="Open Sans"/>
                <a:cs typeface="Open Sans"/>
                <a:sym typeface="Open Sans"/>
              </a:rPr>
              <a:t>qualify for the low income scheme</a:t>
            </a:r>
            <a:endParaRPr sz="1500">
              <a:solidFill>
                <a:srgbClr val="862C21"/>
              </a:solidFill>
              <a:latin typeface="Open Sans"/>
              <a:ea typeface="Open Sans"/>
              <a:cs typeface="Open Sans"/>
              <a:sym typeface="Open Sans"/>
            </a:endParaRPr>
          </a:p>
          <a:p>
            <a:pPr indent="0" lvl="0" marL="0" rtl="0" algn="l">
              <a:spcBef>
                <a:spcPts val="1600"/>
              </a:spcBef>
              <a:spcAft>
                <a:spcPts val="1600"/>
              </a:spcAft>
              <a:buNone/>
            </a:pPr>
            <a:r>
              <a:rPr lang="en" sz="1500">
                <a:solidFill>
                  <a:srgbClr val="862C21"/>
                </a:solidFill>
                <a:latin typeface="Open Sans"/>
                <a:ea typeface="Open Sans"/>
                <a:cs typeface="Open Sans"/>
                <a:sym typeface="Open Sans"/>
              </a:rPr>
              <a:t>What you get - 100% funded measures up to £10,000</a:t>
            </a:r>
            <a:endParaRPr sz="1500">
              <a:solidFill>
                <a:srgbClr val="862C21"/>
              </a:solidFill>
              <a:latin typeface="Open Sans"/>
              <a:ea typeface="Open Sans"/>
              <a:cs typeface="Open Sans"/>
              <a:sym typeface="Open Sans"/>
            </a:endParaRPr>
          </a:p>
        </p:txBody>
      </p:sp>
      <p:pic>
        <p:nvPicPr>
          <p:cNvPr id="356" name="Google Shape;356;p53"/>
          <p:cNvPicPr preferRelativeResize="0"/>
          <p:nvPr/>
        </p:nvPicPr>
        <p:blipFill>
          <a:blip r:embed="rId3">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4"/>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Register for vouchers here</a:t>
            </a:r>
            <a:endParaRPr>
              <a:solidFill>
                <a:srgbClr val="226A3D"/>
              </a:solidFill>
              <a:latin typeface="Montserrat"/>
              <a:ea typeface="Montserrat"/>
              <a:cs typeface="Montserrat"/>
              <a:sym typeface="Montserrat"/>
            </a:endParaRPr>
          </a:p>
        </p:txBody>
      </p:sp>
      <p:sp>
        <p:nvSpPr>
          <p:cNvPr id="362" name="Google Shape;362;p54"/>
          <p:cNvSpPr txBox="1"/>
          <p:nvPr>
            <p:ph idx="1" type="body"/>
          </p:nvPr>
        </p:nvSpPr>
        <p:spPr>
          <a:xfrm>
            <a:off x="311700" y="1152475"/>
            <a:ext cx="7938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u="sng">
                <a:solidFill>
                  <a:srgbClr val="4764CA"/>
                </a:solidFill>
                <a:latin typeface="Open Sans"/>
                <a:ea typeface="Open Sans"/>
                <a:cs typeface="Open Sans"/>
                <a:sym typeface="Open Sans"/>
                <a:hlinkClick r:id="rId3">
                  <a:extLst>
                    <a:ext uri="{A12FA001-AC4F-418D-AE19-62706E023703}">
                      <ahyp:hlinkClr val="tx"/>
                    </a:ext>
                  </a:extLst>
                </a:hlinkClick>
              </a:rPr>
              <a:t>https://greenhomesgrant.campaign.gov.uk/?utm_campaign=green_homes_grant_2021</a:t>
            </a:r>
            <a:r>
              <a:rPr b="1" lang="en">
                <a:solidFill>
                  <a:srgbClr val="4764CA"/>
                </a:solidFill>
                <a:latin typeface="Open Sans"/>
                <a:ea typeface="Open Sans"/>
                <a:cs typeface="Open Sans"/>
                <a:sym typeface="Open Sans"/>
              </a:rPr>
              <a:t> </a:t>
            </a:r>
            <a:endParaRPr b="1">
              <a:solidFill>
                <a:srgbClr val="4764CA"/>
              </a:solidFill>
              <a:latin typeface="Open Sans"/>
              <a:ea typeface="Open Sans"/>
              <a:cs typeface="Open Sans"/>
              <a:sym typeface="Open Sans"/>
            </a:endParaRPr>
          </a:p>
        </p:txBody>
      </p:sp>
      <p:pic>
        <p:nvPicPr>
          <p:cNvPr id="363" name="Google Shape;363;p54"/>
          <p:cNvPicPr preferRelativeResize="0"/>
          <p:nvPr/>
        </p:nvPicPr>
        <p:blipFill>
          <a:blip r:embed="rId4">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5"/>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What information you need to apply</a:t>
            </a:r>
            <a:endParaRPr>
              <a:solidFill>
                <a:srgbClr val="226A3D"/>
              </a:solidFill>
              <a:latin typeface="Montserrat"/>
              <a:ea typeface="Montserrat"/>
              <a:cs typeface="Montserrat"/>
              <a:sym typeface="Montserrat"/>
            </a:endParaRPr>
          </a:p>
        </p:txBody>
      </p:sp>
      <p:sp>
        <p:nvSpPr>
          <p:cNvPr id="369" name="Google Shape;369;p55"/>
          <p:cNvSpPr txBox="1"/>
          <p:nvPr>
            <p:ph idx="1" type="body"/>
          </p:nvPr>
        </p:nvSpPr>
        <p:spPr>
          <a:xfrm>
            <a:off x="311700" y="1152475"/>
            <a:ext cx="79380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Confirmation of ownership </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Confirmation of benefits if applying for low-income scheme</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Property type, and age (optional)</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Personal information</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Which measures; numbers (e.g. number of walls being insulated - square metres of loft insulation; number of heat pumps; cost of measure; installer; Installer’s Trustmark licence number; date of quote</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Copy of quote; copies of additional quotes (optional)</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Consent boxes</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i="1" lang="en">
                <a:solidFill>
                  <a:srgbClr val="862C21"/>
                </a:solidFill>
                <a:latin typeface="Open Sans"/>
                <a:ea typeface="Open Sans"/>
                <a:cs typeface="Open Sans"/>
                <a:sym typeface="Open Sans"/>
              </a:rPr>
              <a:t>Additional information from landlords:</a:t>
            </a:r>
            <a:endParaRPr i="1">
              <a:solidFill>
                <a:srgbClr val="862C21"/>
              </a:solidFill>
              <a:latin typeface="Open Sans"/>
              <a:ea typeface="Open Sans"/>
              <a:cs typeface="Open Sans"/>
              <a:sym typeface="Open Sans"/>
            </a:endParaRPr>
          </a:p>
          <a:p>
            <a:pPr indent="0" lvl="0" marL="0" rtl="0" algn="l">
              <a:spcBef>
                <a:spcPts val="1600"/>
              </a:spcBef>
              <a:spcAft>
                <a:spcPts val="1600"/>
              </a:spcAft>
              <a:buNone/>
            </a:pPr>
            <a:r>
              <a:t/>
            </a:r>
            <a:endParaRPr>
              <a:solidFill>
                <a:srgbClr val="862C21"/>
              </a:solidFill>
              <a:latin typeface="Open Sans"/>
              <a:ea typeface="Open Sans"/>
              <a:cs typeface="Open Sans"/>
              <a:sym typeface="Open Sans"/>
            </a:endParaRPr>
          </a:p>
        </p:txBody>
      </p:sp>
      <p:pic>
        <p:nvPicPr>
          <p:cNvPr id="370" name="Google Shape;370;p55"/>
          <p:cNvPicPr preferRelativeResize="0"/>
          <p:nvPr/>
        </p:nvPicPr>
        <p:blipFill>
          <a:blip r:embed="rId3">
            <a:alphaModFix/>
          </a:blip>
          <a:stretch>
            <a:fillRect/>
          </a:stretch>
        </p:blipFill>
        <p:spPr>
          <a:xfrm>
            <a:off x="5677825" y="3822500"/>
            <a:ext cx="3283500" cy="1231325"/>
          </a:xfrm>
          <a:prstGeom prst="rect">
            <a:avLst/>
          </a:prstGeom>
          <a:noFill/>
          <a:ln>
            <a:noFill/>
          </a:ln>
        </p:spPr>
      </p:pic>
      <p:sp>
        <p:nvSpPr>
          <p:cNvPr id="371" name="Google Shape;371;p55"/>
          <p:cNvSpPr txBox="1"/>
          <p:nvPr/>
        </p:nvSpPr>
        <p:spPr>
          <a:xfrm>
            <a:off x="311700" y="3655375"/>
            <a:ext cx="5619000" cy="9135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Landlords have to state their business model and company registration number if applicable</a:t>
            </a:r>
            <a:endParaRPr>
              <a:solidFill>
                <a:srgbClr val="862C21"/>
              </a:solidFill>
              <a:latin typeface="Open Sans"/>
              <a:ea typeface="Open Sans"/>
              <a:cs typeface="Open Sans"/>
              <a:sym typeface="Open Sans"/>
            </a:endParaRPr>
          </a:p>
          <a:p>
            <a:pPr indent="-317500" lvl="0" marL="457200" rtl="0" algn="l">
              <a:lnSpc>
                <a:spcPct val="115000"/>
              </a:lnSpc>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Landlords have to state the Energy Performance Certificate ratings</a:t>
            </a:r>
            <a:endParaRPr>
              <a:solidFill>
                <a:srgbClr val="862C21"/>
              </a:solidFill>
              <a:latin typeface="Open Sans"/>
              <a:ea typeface="Open Sans"/>
              <a:cs typeface="Open Sans"/>
              <a:sym typeface="Open Sans"/>
            </a:endParaRPr>
          </a:p>
          <a:p>
            <a:pPr indent="-317500" lvl="0" marL="457200" rtl="0" algn="l">
              <a:lnSpc>
                <a:spcPct val="115000"/>
              </a:lnSpc>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Landlords have to declare state aid, and any other funding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56"/>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Renewable Heat Incentive</a:t>
            </a:r>
            <a:endParaRPr>
              <a:solidFill>
                <a:srgbClr val="226A3D"/>
              </a:solidFill>
              <a:latin typeface="Montserrat"/>
              <a:ea typeface="Montserrat"/>
              <a:cs typeface="Montserrat"/>
              <a:sym typeface="Montserrat"/>
            </a:endParaRPr>
          </a:p>
        </p:txBody>
      </p:sp>
      <p:sp>
        <p:nvSpPr>
          <p:cNvPr id="377" name="Google Shape;377;p56"/>
          <p:cNvSpPr txBox="1"/>
          <p:nvPr>
            <p:ph idx="1" type="body"/>
          </p:nvPr>
        </p:nvSpPr>
        <p:spPr>
          <a:xfrm>
            <a:off x="311700" y="1152475"/>
            <a:ext cx="79380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A government scheme where you get paid for each kiloWatt hour (kWh) of renewable heat you generate</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Solar thermal, wood pellet boilers, air source heat pumps, hybrid air source heat pumps, ground source heat pumps all quality</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RHI is means tested against your Green Homes Grant voucher</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This means it probably </a:t>
            </a:r>
            <a:r>
              <a:rPr b="1" lang="en">
                <a:solidFill>
                  <a:srgbClr val="862C21"/>
                </a:solidFill>
                <a:latin typeface="Open Sans"/>
                <a:ea typeface="Open Sans"/>
                <a:cs typeface="Open Sans"/>
                <a:sym typeface="Open Sans"/>
              </a:rPr>
              <a:t>won’t</a:t>
            </a:r>
            <a:r>
              <a:rPr lang="en">
                <a:solidFill>
                  <a:srgbClr val="862C21"/>
                </a:solidFill>
                <a:latin typeface="Open Sans"/>
                <a:ea typeface="Open Sans"/>
                <a:cs typeface="Open Sans"/>
                <a:sym typeface="Open Sans"/>
              </a:rPr>
              <a:t> be worth it for air source heat pumps or solar thermal,, so don’t get too excited</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b="1" lang="en">
                <a:solidFill>
                  <a:srgbClr val="862C21"/>
                </a:solidFill>
                <a:latin typeface="Open Sans"/>
                <a:ea typeface="Open Sans"/>
                <a:cs typeface="Open Sans"/>
                <a:sym typeface="Open Sans"/>
              </a:rPr>
              <a:t>Might </a:t>
            </a:r>
            <a:r>
              <a:rPr lang="en">
                <a:solidFill>
                  <a:srgbClr val="862C21"/>
                </a:solidFill>
                <a:latin typeface="Open Sans"/>
                <a:ea typeface="Open Sans"/>
                <a:cs typeface="Open Sans"/>
                <a:sym typeface="Open Sans"/>
              </a:rPr>
              <a:t>be worth it for a Ground Source Heat Pump.</a:t>
            </a:r>
            <a:endParaRPr>
              <a:solidFill>
                <a:srgbClr val="862C21"/>
              </a:solidFill>
              <a:latin typeface="Open Sans"/>
              <a:ea typeface="Open Sans"/>
              <a:cs typeface="Open Sans"/>
              <a:sym typeface="Open Sans"/>
            </a:endParaRPr>
          </a:p>
        </p:txBody>
      </p:sp>
      <p:sp>
        <p:nvSpPr>
          <p:cNvPr id="378" name="Google Shape;378;p56"/>
          <p:cNvSpPr txBox="1"/>
          <p:nvPr/>
        </p:nvSpPr>
        <p:spPr>
          <a:xfrm>
            <a:off x="5347550" y="44970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FFFFFF"/>
                </a:solidFill>
                <a:hlinkClick r:id="rId3">
                  <a:extLst>
                    <a:ext uri="{A12FA001-AC4F-418D-AE19-62706E023703}">
                      <ahyp:hlinkClr val="tx"/>
                    </a:ext>
                  </a:extLst>
                </a:hlinkClick>
              </a:rPr>
              <a:t>https://www.flickr.com/photos/julianb/</a:t>
            </a:r>
            <a:endParaRPr>
              <a:solidFill>
                <a:srgbClr val="FFFFFF"/>
              </a:solidFill>
            </a:endParaRPr>
          </a:p>
        </p:txBody>
      </p:sp>
      <p:pic>
        <p:nvPicPr>
          <p:cNvPr id="379" name="Google Shape;379;p56"/>
          <p:cNvPicPr preferRelativeResize="0"/>
          <p:nvPr/>
        </p:nvPicPr>
        <p:blipFill>
          <a:blip r:embed="rId4">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7"/>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Planning issues</a:t>
            </a:r>
            <a:endParaRPr>
              <a:solidFill>
                <a:srgbClr val="226A3D"/>
              </a:solidFill>
              <a:latin typeface="Montserrat"/>
              <a:ea typeface="Montserrat"/>
              <a:cs typeface="Montserrat"/>
              <a:sym typeface="Montserrat"/>
            </a:endParaRPr>
          </a:p>
        </p:txBody>
      </p:sp>
      <p:sp>
        <p:nvSpPr>
          <p:cNvPr id="385" name="Google Shape;385;p57"/>
          <p:cNvSpPr txBox="1"/>
          <p:nvPr>
            <p:ph idx="1" type="body"/>
          </p:nvPr>
        </p:nvSpPr>
        <p:spPr>
          <a:xfrm>
            <a:off x="311700" y="1152475"/>
            <a:ext cx="79380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ASHP is usually permitted development as long as installed to proper standards (MCS), unless on a listed building or a conservation area</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GSHP is usually permitted development; if a listed building or conservation area, you should contact your local council to check local requirements</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Solar thermal is a permitted development.  However, local conditions may apply, e.g. in Bournville. </a:t>
            </a:r>
            <a:endParaRPr>
              <a:solidFill>
                <a:srgbClr val="862C21"/>
              </a:solidFill>
              <a:latin typeface="Open Sans"/>
              <a:ea typeface="Open Sans"/>
              <a:cs typeface="Open Sans"/>
              <a:sym typeface="Open Sans"/>
            </a:endParaRPr>
          </a:p>
        </p:txBody>
      </p:sp>
      <p:sp>
        <p:nvSpPr>
          <p:cNvPr id="386" name="Google Shape;386;p57"/>
          <p:cNvSpPr txBox="1"/>
          <p:nvPr/>
        </p:nvSpPr>
        <p:spPr>
          <a:xfrm>
            <a:off x="5347550" y="44970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FFFFFF"/>
                </a:solidFill>
                <a:hlinkClick r:id="rId3">
                  <a:extLst>
                    <a:ext uri="{A12FA001-AC4F-418D-AE19-62706E023703}">
                      <ahyp:hlinkClr val="tx"/>
                    </a:ext>
                  </a:extLst>
                </a:hlinkClick>
              </a:rPr>
              <a:t>https://www.flickr.com/photos/julianb/</a:t>
            </a:r>
            <a:endParaRPr>
              <a:solidFill>
                <a:srgbClr val="FFFFFF"/>
              </a:solidFill>
            </a:endParaRPr>
          </a:p>
        </p:txBody>
      </p:sp>
      <p:pic>
        <p:nvPicPr>
          <p:cNvPr id="387" name="Google Shape;387;p57"/>
          <p:cNvPicPr preferRelativeResize="0"/>
          <p:nvPr/>
        </p:nvPicPr>
        <p:blipFill>
          <a:blip r:embed="rId4">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8"/>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Examples of how £5,000 might be spent</a:t>
            </a:r>
            <a:endParaRPr>
              <a:solidFill>
                <a:srgbClr val="226A3D"/>
              </a:solidFill>
              <a:latin typeface="Montserrat"/>
              <a:ea typeface="Montserrat"/>
              <a:cs typeface="Montserrat"/>
              <a:sym typeface="Montserrat"/>
            </a:endParaRPr>
          </a:p>
        </p:txBody>
      </p:sp>
      <p:sp>
        <p:nvSpPr>
          <p:cNvPr id="393" name="Google Shape;393;p58"/>
          <p:cNvSpPr txBox="1"/>
          <p:nvPr/>
        </p:nvSpPr>
        <p:spPr>
          <a:xfrm>
            <a:off x="5347550" y="44970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FFFFFF"/>
                </a:solidFill>
                <a:hlinkClick r:id="rId3">
                  <a:extLst>
                    <a:ext uri="{A12FA001-AC4F-418D-AE19-62706E023703}">
                      <ahyp:hlinkClr val="tx"/>
                    </a:ext>
                  </a:extLst>
                </a:hlinkClick>
              </a:rPr>
              <a:t>https://www.flickr.com/photos/julianb/</a:t>
            </a:r>
            <a:endParaRPr>
              <a:solidFill>
                <a:srgbClr val="FFFFFF"/>
              </a:solidFill>
            </a:endParaRPr>
          </a:p>
        </p:txBody>
      </p:sp>
      <p:sp>
        <p:nvSpPr>
          <p:cNvPr id="394" name="Google Shape;394;p58"/>
          <p:cNvSpPr txBox="1"/>
          <p:nvPr>
            <p:ph idx="1" type="body"/>
          </p:nvPr>
        </p:nvSpPr>
        <p:spPr>
          <a:xfrm>
            <a:off x="311700" y="1152475"/>
            <a:ext cx="7938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i="1" lang="en">
                <a:solidFill>
                  <a:srgbClr val="862C21"/>
                </a:solidFill>
                <a:latin typeface="Open Sans"/>
                <a:ea typeface="Open Sans"/>
                <a:cs typeface="Open Sans"/>
                <a:sym typeface="Open Sans"/>
              </a:rPr>
              <a:t>Estimates</a:t>
            </a:r>
            <a:endParaRPr i="1">
              <a:solidFill>
                <a:srgbClr val="862C21"/>
              </a:solidFill>
              <a:latin typeface="Open Sans"/>
              <a:ea typeface="Open Sans"/>
              <a:cs typeface="Open Sans"/>
              <a:sym typeface="Open Sans"/>
            </a:endParaRPr>
          </a:p>
        </p:txBody>
      </p:sp>
      <p:pic>
        <p:nvPicPr>
          <p:cNvPr id="395" name="Google Shape;395;p58"/>
          <p:cNvPicPr preferRelativeResize="0"/>
          <p:nvPr/>
        </p:nvPicPr>
        <p:blipFill>
          <a:blip r:embed="rId4">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59"/>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Examples of how £5,000 might be spent - 1</a:t>
            </a:r>
            <a:endParaRPr>
              <a:solidFill>
                <a:srgbClr val="226A3D"/>
              </a:solidFill>
              <a:latin typeface="Montserrat"/>
              <a:ea typeface="Montserrat"/>
              <a:cs typeface="Montserrat"/>
              <a:sym typeface="Montserrat"/>
            </a:endParaRPr>
          </a:p>
        </p:txBody>
      </p:sp>
      <p:sp>
        <p:nvSpPr>
          <p:cNvPr id="401" name="Google Shape;401;p59"/>
          <p:cNvSpPr txBox="1"/>
          <p:nvPr>
            <p:ph idx="1" type="body"/>
          </p:nvPr>
        </p:nvSpPr>
        <p:spPr>
          <a:xfrm>
            <a:off x="311700" y="1152475"/>
            <a:ext cx="79380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3 bedroom semi-detached house using 12,000 kWh gas/heating oil and 4,000 kWh electricity per annum</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Already has cavity wall and loft insulation</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Measure 1 - 10 kW </a:t>
            </a:r>
            <a:r>
              <a:rPr b="1" lang="en">
                <a:solidFill>
                  <a:srgbClr val="862C21"/>
                </a:solidFill>
                <a:latin typeface="Open Sans"/>
                <a:ea typeface="Open Sans"/>
                <a:cs typeface="Open Sans"/>
                <a:sym typeface="Open Sans"/>
              </a:rPr>
              <a:t>Air Source Heat Pump</a:t>
            </a:r>
            <a:r>
              <a:rPr lang="en">
                <a:solidFill>
                  <a:srgbClr val="862C21"/>
                </a:solidFill>
                <a:latin typeface="Open Sans"/>
                <a:ea typeface="Open Sans"/>
                <a:cs typeface="Open Sans"/>
                <a:sym typeface="Open Sans"/>
              </a:rPr>
              <a:t> - £8,000</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Total cost - £8,000 </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Green Homes Grant Voucher - £5,000  </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Householder contribution = £3,000 </a:t>
            </a:r>
            <a:endParaRPr>
              <a:solidFill>
                <a:srgbClr val="862C21"/>
              </a:solidFill>
              <a:latin typeface="Open Sans"/>
              <a:ea typeface="Open Sans"/>
              <a:cs typeface="Open Sans"/>
              <a:sym typeface="Open Sans"/>
            </a:endParaRPr>
          </a:p>
        </p:txBody>
      </p:sp>
      <p:sp>
        <p:nvSpPr>
          <p:cNvPr id="402" name="Google Shape;402;p59"/>
          <p:cNvSpPr txBox="1"/>
          <p:nvPr/>
        </p:nvSpPr>
        <p:spPr>
          <a:xfrm>
            <a:off x="5347550" y="44970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FFFFFF"/>
                </a:solidFill>
                <a:hlinkClick r:id="rId3">
                  <a:extLst>
                    <a:ext uri="{A12FA001-AC4F-418D-AE19-62706E023703}">
                      <ahyp:hlinkClr val="tx"/>
                    </a:ext>
                  </a:extLst>
                </a:hlinkClick>
              </a:rPr>
              <a:t>https://www.flickr.com/photos/julianb/</a:t>
            </a:r>
            <a:endParaRPr>
              <a:solidFill>
                <a:srgbClr val="FFFFFF"/>
              </a:solidFill>
            </a:endParaRPr>
          </a:p>
        </p:txBody>
      </p:sp>
      <p:pic>
        <p:nvPicPr>
          <p:cNvPr id="403" name="Google Shape;403;p59"/>
          <p:cNvPicPr preferRelativeResize="0"/>
          <p:nvPr/>
        </p:nvPicPr>
        <p:blipFill>
          <a:blip r:embed="rId4">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60"/>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Examples of how £5,000 might be spent - 2</a:t>
            </a:r>
            <a:endParaRPr>
              <a:solidFill>
                <a:srgbClr val="226A3D"/>
              </a:solidFill>
              <a:latin typeface="Montserrat"/>
              <a:ea typeface="Montserrat"/>
              <a:cs typeface="Montserrat"/>
              <a:sym typeface="Montserrat"/>
            </a:endParaRPr>
          </a:p>
        </p:txBody>
      </p:sp>
      <p:sp>
        <p:nvSpPr>
          <p:cNvPr id="409" name="Google Shape;409;p60"/>
          <p:cNvSpPr txBox="1"/>
          <p:nvPr>
            <p:ph idx="1" type="body"/>
          </p:nvPr>
        </p:nvSpPr>
        <p:spPr>
          <a:xfrm>
            <a:off x="311700" y="1152475"/>
            <a:ext cx="79380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3 bedroom semi-detached house using 12,000 kWh gas/heating oil and 4,000 kWh electricity pa</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Already has loft insulation but not Cavity Wall Insulation</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Measure 1 - 10 kW </a:t>
            </a:r>
            <a:r>
              <a:rPr b="1" lang="en">
                <a:solidFill>
                  <a:srgbClr val="862C21"/>
                </a:solidFill>
                <a:latin typeface="Open Sans"/>
                <a:ea typeface="Open Sans"/>
                <a:cs typeface="Open Sans"/>
                <a:sym typeface="Open Sans"/>
              </a:rPr>
              <a:t>Air Source Heat Pump</a:t>
            </a:r>
            <a:r>
              <a:rPr lang="en">
                <a:solidFill>
                  <a:srgbClr val="862C21"/>
                </a:solidFill>
                <a:latin typeface="Open Sans"/>
                <a:ea typeface="Open Sans"/>
                <a:cs typeface="Open Sans"/>
                <a:sym typeface="Open Sans"/>
              </a:rPr>
              <a:t> - £8000</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Measure 2 - </a:t>
            </a:r>
            <a:r>
              <a:rPr b="1" lang="en">
                <a:solidFill>
                  <a:srgbClr val="862C21"/>
                </a:solidFill>
                <a:latin typeface="Open Sans"/>
                <a:ea typeface="Open Sans"/>
                <a:cs typeface="Open Sans"/>
                <a:sym typeface="Open Sans"/>
              </a:rPr>
              <a:t>Cavity Wall Insulation</a:t>
            </a:r>
            <a:r>
              <a:rPr lang="en">
                <a:solidFill>
                  <a:srgbClr val="862C21"/>
                </a:solidFill>
                <a:latin typeface="Open Sans"/>
                <a:ea typeface="Open Sans"/>
                <a:cs typeface="Open Sans"/>
                <a:sym typeface="Open Sans"/>
              </a:rPr>
              <a:t> - £2,000</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Total cost - £10,000 </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Green Homes Grant Voucher - £5,000  </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Householder contribution = £5,000 </a:t>
            </a:r>
            <a:endParaRPr>
              <a:solidFill>
                <a:srgbClr val="862C21"/>
              </a:solidFill>
              <a:latin typeface="Open Sans"/>
              <a:ea typeface="Open Sans"/>
              <a:cs typeface="Open Sans"/>
              <a:sym typeface="Open Sans"/>
            </a:endParaRPr>
          </a:p>
        </p:txBody>
      </p:sp>
      <p:sp>
        <p:nvSpPr>
          <p:cNvPr id="410" name="Google Shape;410;p60"/>
          <p:cNvSpPr txBox="1"/>
          <p:nvPr/>
        </p:nvSpPr>
        <p:spPr>
          <a:xfrm>
            <a:off x="5347550" y="44970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FFFFFF"/>
                </a:solidFill>
                <a:hlinkClick r:id="rId3">
                  <a:extLst>
                    <a:ext uri="{A12FA001-AC4F-418D-AE19-62706E023703}">
                      <ahyp:hlinkClr val="tx"/>
                    </a:ext>
                  </a:extLst>
                </a:hlinkClick>
              </a:rPr>
              <a:t>https://www.flickr.com/photos/julianb/</a:t>
            </a:r>
            <a:endParaRPr>
              <a:solidFill>
                <a:srgbClr val="FFFFFF"/>
              </a:solidFill>
            </a:endParaRPr>
          </a:p>
        </p:txBody>
      </p:sp>
      <p:pic>
        <p:nvPicPr>
          <p:cNvPr id="411" name="Google Shape;411;p60"/>
          <p:cNvPicPr preferRelativeResize="0"/>
          <p:nvPr/>
        </p:nvPicPr>
        <p:blipFill>
          <a:blip r:embed="rId4">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61"/>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Examples of how £5,000 might be spent - 3</a:t>
            </a:r>
            <a:endParaRPr>
              <a:solidFill>
                <a:srgbClr val="226A3D"/>
              </a:solidFill>
              <a:latin typeface="Montserrat"/>
              <a:ea typeface="Montserrat"/>
              <a:cs typeface="Montserrat"/>
              <a:sym typeface="Montserrat"/>
            </a:endParaRPr>
          </a:p>
        </p:txBody>
      </p:sp>
      <p:sp>
        <p:nvSpPr>
          <p:cNvPr id="417" name="Google Shape;417;p61"/>
          <p:cNvSpPr txBox="1"/>
          <p:nvPr>
            <p:ph idx="1" type="body"/>
          </p:nvPr>
        </p:nvSpPr>
        <p:spPr>
          <a:xfrm>
            <a:off x="311700" y="1152475"/>
            <a:ext cx="79380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3 bedroom semi-detached house using 12,000 kWh gas/heating oil and 4,000 kWh electricity pa</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Already has loft insulation but not Cavity Wall Insulation</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Measure 1 -  </a:t>
            </a:r>
            <a:r>
              <a:rPr b="1" lang="en">
                <a:solidFill>
                  <a:srgbClr val="862C21"/>
                </a:solidFill>
                <a:latin typeface="Open Sans"/>
                <a:ea typeface="Open Sans"/>
                <a:cs typeface="Open Sans"/>
                <a:sym typeface="Open Sans"/>
              </a:rPr>
              <a:t>Solar thermal</a:t>
            </a:r>
            <a:r>
              <a:rPr lang="en">
                <a:solidFill>
                  <a:srgbClr val="862C21"/>
                </a:solidFill>
                <a:latin typeface="Open Sans"/>
                <a:ea typeface="Open Sans"/>
                <a:cs typeface="Open Sans"/>
                <a:sym typeface="Open Sans"/>
              </a:rPr>
              <a:t> - £3,000</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Measure 2 - </a:t>
            </a:r>
            <a:r>
              <a:rPr b="1" lang="en">
                <a:solidFill>
                  <a:srgbClr val="862C21"/>
                </a:solidFill>
                <a:latin typeface="Open Sans"/>
                <a:ea typeface="Open Sans"/>
                <a:cs typeface="Open Sans"/>
                <a:sym typeface="Open Sans"/>
              </a:rPr>
              <a:t>Cavity Wall Insulation</a:t>
            </a:r>
            <a:r>
              <a:rPr lang="en">
                <a:solidFill>
                  <a:srgbClr val="862C21"/>
                </a:solidFill>
                <a:latin typeface="Open Sans"/>
                <a:ea typeface="Open Sans"/>
                <a:cs typeface="Open Sans"/>
                <a:sym typeface="Open Sans"/>
              </a:rPr>
              <a:t> - £2,000</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Total cost - £5,000</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Green Homes Grant Voucher - £3,333 (two-thirds of total cost)</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Householder contribution = £1,666 </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The householder also decides to install a </a:t>
            </a:r>
            <a:r>
              <a:rPr b="1" lang="en">
                <a:solidFill>
                  <a:srgbClr val="862C21"/>
                </a:solidFill>
                <a:latin typeface="Open Sans"/>
                <a:ea typeface="Open Sans"/>
                <a:cs typeface="Open Sans"/>
                <a:sym typeface="Open Sans"/>
              </a:rPr>
              <a:t>mechanical ventilation system</a:t>
            </a:r>
            <a:r>
              <a:rPr lang="en">
                <a:solidFill>
                  <a:srgbClr val="862C21"/>
                </a:solidFill>
                <a:latin typeface="Open Sans"/>
                <a:ea typeface="Open Sans"/>
                <a:cs typeface="Open Sans"/>
                <a:sym typeface="Open Sans"/>
              </a:rPr>
              <a:t> - cost £1,000 - but this is not funded by the Green Homes Grant as it is ineligible.</a:t>
            </a:r>
            <a:endParaRPr>
              <a:solidFill>
                <a:srgbClr val="862C21"/>
              </a:solidFill>
              <a:latin typeface="Open Sans"/>
              <a:ea typeface="Open Sans"/>
              <a:cs typeface="Open Sans"/>
              <a:sym typeface="Open Sans"/>
            </a:endParaRPr>
          </a:p>
        </p:txBody>
      </p:sp>
      <p:sp>
        <p:nvSpPr>
          <p:cNvPr id="418" name="Google Shape;418;p61"/>
          <p:cNvSpPr txBox="1"/>
          <p:nvPr/>
        </p:nvSpPr>
        <p:spPr>
          <a:xfrm>
            <a:off x="5347550" y="44970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FFFFFF"/>
                </a:solidFill>
                <a:hlinkClick r:id="rId3">
                  <a:extLst>
                    <a:ext uri="{A12FA001-AC4F-418D-AE19-62706E023703}">
                      <ahyp:hlinkClr val="tx"/>
                    </a:ext>
                  </a:extLst>
                </a:hlinkClick>
              </a:rPr>
              <a:t>https://www.flickr.com/photos/julianb/</a:t>
            </a:r>
            <a:endParaRPr>
              <a:solidFill>
                <a:srgbClr val="FFFFFF"/>
              </a:solidFill>
            </a:endParaRPr>
          </a:p>
        </p:txBody>
      </p:sp>
      <p:pic>
        <p:nvPicPr>
          <p:cNvPr id="419" name="Google Shape;419;p61"/>
          <p:cNvPicPr preferRelativeResize="0"/>
          <p:nvPr/>
        </p:nvPicPr>
        <p:blipFill>
          <a:blip r:embed="rId4">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How heat is lost through a home - answers	</a:t>
            </a:r>
            <a:endParaRPr>
              <a:solidFill>
                <a:srgbClr val="226A3D"/>
              </a:solidFill>
              <a:latin typeface="Montserrat"/>
              <a:ea typeface="Montserrat"/>
              <a:cs typeface="Montserrat"/>
              <a:sym typeface="Montserrat"/>
            </a:endParaRPr>
          </a:p>
        </p:txBody>
      </p:sp>
      <p:pic>
        <p:nvPicPr>
          <p:cNvPr id="82" name="Google Shape;82;p17"/>
          <p:cNvPicPr preferRelativeResize="0"/>
          <p:nvPr/>
        </p:nvPicPr>
        <p:blipFill>
          <a:blip r:embed="rId3">
            <a:alphaModFix/>
          </a:blip>
          <a:stretch>
            <a:fillRect/>
          </a:stretch>
        </p:blipFill>
        <p:spPr>
          <a:xfrm>
            <a:off x="2661513" y="1017725"/>
            <a:ext cx="3820976" cy="382097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62"/>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Examples of how £10,000 might be spent</a:t>
            </a:r>
            <a:endParaRPr>
              <a:solidFill>
                <a:srgbClr val="226A3D"/>
              </a:solidFill>
              <a:latin typeface="Montserrat"/>
              <a:ea typeface="Montserrat"/>
              <a:cs typeface="Montserrat"/>
              <a:sym typeface="Montserrat"/>
            </a:endParaRPr>
          </a:p>
        </p:txBody>
      </p:sp>
      <p:sp>
        <p:nvSpPr>
          <p:cNvPr id="425" name="Google Shape;425;p62"/>
          <p:cNvSpPr txBox="1"/>
          <p:nvPr>
            <p:ph idx="1" type="body"/>
          </p:nvPr>
        </p:nvSpPr>
        <p:spPr>
          <a:xfrm>
            <a:off x="311700" y="1152475"/>
            <a:ext cx="7938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i="1" lang="en">
                <a:solidFill>
                  <a:srgbClr val="862C21"/>
                </a:solidFill>
                <a:latin typeface="Open Sans"/>
                <a:ea typeface="Open Sans"/>
                <a:cs typeface="Open Sans"/>
                <a:sym typeface="Open Sans"/>
              </a:rPr>
              <a:t>Estimates</a:t>
            </a:r>
            <a:endParaRPr i="1">
              <a:solidFill>
                <a:srgbClr val="862C21"/>
              </a:solidFill>
              <a:latin typeface="Open Sans"/>
              <a:ea typeface="Open Sans"/>
              <a:cs typeface="Open Sans"/>
              <a:sym typeface="Open Sans"/>
            </a:endParaRPr>
          </a:p>
        </p:txBody>
      </p:sp>
      <p:sp>
        <p:nvSpPr>
          <p:cNvPr id="426" name="Google Shape;426;p62"/>
          <p:cNvSpPr txBox="1"/>
          <p:nvPr/>
        </p:nvSpPr>
        <p:spPr>
          <a:xfrm>
            <a:off x="5347550" y="44970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FFFFFF"/>
                </a:solidFill>
                <a:hlinkClick r:id="rId3">
                  <a:extLst>
                    <a:ext uri="{A12FA001-AC4F-418D-AE19-62706E023703}">
                      <ahyp:hlinkClr val="tx"/>
                    </a:ext>
                  </a:extLst>
                </a:hlinkClick>
              </a:rPr>
              <a:t>https://www.flickr.com/photos/julianb/</a:t>
            </a:r>
            <a:endParaRPr>
              <a:solidFill>
                <a:srgbClr val="FFFFFF"/>
              </a:solidFill>
            </a:endParaRPr>
          </a:p>
        </p:txBody>
      </p:sp>
      <p:pic>
        <p:nvPicPr>
          <p:cNvPr id="427" name="Google Shape;427;p62"/>
          <p:cNvPicPr preferRelativeResize="0"/>
          <p:nvPr/>
        </p:nvPicPr>
        <p:blipFill>
          <a:blip r:embed="rId4">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63"/>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Examples of how £10,000 might be spent - 1</a:t>
            </a:r>
            <a:endParaRPr>
              <a:solidFill>
                <a:srgbClr val="226A3D"/>
              </a:solidFill>
              <a:latin typeface="Montserrat"/>
              <a:ea typeface="Montserrat"/>
              <a:cs typeface="Montserrat"/>
              <a:sym typeface="Montserrat"/>
            </a:endParaRPr>
          </a:p>
        </p:txBody>
      </p:sp>
      <p:sp>
        <p:nvSpPr>
          <p:cNvPr id="433" name="Google Shape;433;p63"/>
          <p:cNvSpPr txBox="1"/>
          <p:nvPr>
            <p:ph idx="1" type="body"/>
          </p:nvPr>
        </p:nvSpPr>
        <p:spPr>
          <a:xfrm>
            <a:off x="311700" y="1152475"/>
            <a:ext cx="79380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3 bedroom semi-detached house using 12,000 kWh gas/heating oil and 4,000 kWh electricity pa</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Already has cavity wall and loft insulation</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Measure 1 - 10 kW </a:t>
            </a:r>
            <a:r>
              <a:rPr b="1" lang="en">
                <a:solidFill>
                  <a:srgbClr val="862C21"/>
                </a:solidFill>
                <a:latin typeface="Open Sans"/>
                <a:ea typeface="Open Sans"/>
                <a:cs typeface="Open Sans"/>
                <a:sym typeface="Open Sans"/>
              </a:rPr>
              <a:t>Air Source Heat Pump</a:t>
            </a:r>
            <a:r>
              <a:rPr lang="en">
                <a:solidFill>
                  <a:srgbClr val="862C21"/>
                </a:solidFill>
                <a:latin typeface="Open Sans"/>
                <a:ea typeface="Open Sans"/>
                <a:cs typeface="Open Sans"/>
                <a:sym typeface="Open Sans"/>
              </a:rPr>
              <a:t> - £8,000</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Total cost - £8,000 </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Green Homes Grant Voucher - £8,000</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Householder contribution = £0</a:t>
            </a:r>
            <a:endParaRPr>
              <a:solidFill>
                <a:srgbClr val="862C21"/>
              </a:solidFill>
              <a:latin typeface="Open Sans"/>
              <a:ea typeface="Open Sans"/>
              <a:cs typeface="Open Sans"/>
              <a:sym typeface="Open Sans"/>
            </a:endParaRPr>
          </a:p>
        </p:txBody>
      </p:sp>
      <p:sp>
        <p:nvSpPr>
          <p:cNvPr id="434" name="Google Shape;434;p63"/>
          <p:cNvSpPr txBox="1"/>
          <p:nvPr/>
        </p:nvSpPr>
        <p:spPr>
          <a:xfrm>
            <a:off x="5347550" y="44970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FFFFFF"/>
                </a:solidFill>
                <a:hlinkClick r:id="rId3">
                  <a:extLst>
                    <a:ext uri="{A12FA001-AC4F-418D-AE19-62706E023703}">
                      <ahyp:hlinkClr val="tx"/>
                    </a:ext>
                  </a:extLst>
                </a:hlinkClick>
              </a:rPr>
              <a:t>https://www.flickr.com/photos/julianb/</a:t>
            </a:r>
            <a:endParaRPr>
              <a:solidFill>
                <a:srgbClr val="FFFFFF"/>
              </a:solidFill>
            </a:endParaRPr>
          </a:p>
        </p:txBody>
      </p:sp>
      <p:pic>
        <p:nvPicPr>
          <p:cNvPr id="435" name="Google Shape;435;p63"/>
          <p:cNvPicPr preferRelativeResize="0"/>
          <p:nvPr/>
        </p:nvPicPr>
        <p:blipFill>
          <a:blip r:embed="rId4">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64"/>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Examples of how £10,000 might be spent - 2</a:t>
            </a:r>
            <a:endParaRPr>
              <a:solidFill>
                <a:srgbClr val="226A3D"/>
              </a:solidFill>
              <a:latin typeface="Montserrat"/>
              <a:ea typeface="Montserrat"/>
              <a:cs typeface="Montserrat"/>
              <a:sym typeface="Montserrat"/>
            </a:endParaRPr>
          </a:p>
        </p:txBody>
      </p:sp>
      <p:sp>
        <p:nvSpPr>
          <p:cNvPr id="441" name="Google Shape;441;p64"/>
          <p:cNvSpPr txBox="1"/>
          <p:nvPr>
            <p:ph idx="1" type="body"/>
          </p:nvPr>
        </p:nvSpPr>
        <p:spPr>
          <a:xfrm>
            <a:off x="311700" y="1152475"/>
            <a:ext cx="79380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3 bedroom semi-detached house using 12,000 kWh gas/heating oil and 4,000 kWh electricity pa</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Already has loft insulation but not Cavity Wall Insulation</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Measure 1 - </a:t>
            </a:r>
            <a:r>
              <a:rPr b="1" lang="en">
                <a:solidFill>
                  <a:srgbClr val="862C21"/>
                </a:solidFill>
                <a:latin typeface="Open Sans"/>
                <a:ea typeface="Open Sans"/>
                <a:cs typeface="Open Sans"/>
                <a:sym typeface="Open Sans"/>
              </a:rPr>
              <a:t>10 kW Air Source Heat Pump</a:t>
            </a:r>
            <a:r>
              <a:rPr lang="en">
                <a:solidFill>
                  <a:srgbClr val="862C21"/>
                </a:solidFill>
                <a:latin typeface="Open Sans"/>
                <a:ea typeface="Open Sans"/>
                <a:cs typeface="Open Sans"/>
                <a:sym typeface="Open Sans"/>
              </a:rPr>
              <a:t> - £8000</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Measure 2 - </a:t>
            </a:r>
            <a:r>
              <a:rPr b="1" lang="en">
                <a:solidFill>
                  <a:srgbClr val="862C21"/>
                </a:solidFill>
                <a:latin typeface="Open Sans"/>
                <a:ea typeface="Open Sans"/>
                <a:cs typeface="Open Sans"/>
                <a:sym typeface="Open Sans"/>
              </a:rPr>
              <a:t>Cavity Wall Insulation</a:t>
            </a:r>
            <a:r>
              <a:rPr lang="en">
                <a:solidFill>
                  <a:srgbClr val="862C21"/>
                </a:solidFill>
                <a:latin typeface="Open Sans"/>
                <a:ea typeface="Open Sans"/>
                <a:cs typeface="Open Sans"/>
                <a:sym typeface="Open Sans"/>
              </a:rPr>
              <a:t> - £2,000</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Total cost - £10,000 </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Green Homes Grant Voucher - £10,000  </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Householder contribution = £0</a:t>
            </a:r>
            <a:endParaRPr>
              <a:solidFill>
                <a:srgbClr val="862C21"/>
              </a:solidFill>
              <a:latin typeface="Open Sans"/>
              <a:ea typeface="Open Sans"/>
              <a:cs typeface="Open Sans"/>
              <a:sym typeface="Open Sans"/>
            </a:endParaRPr>
          </a:p>
        </p:txBody>
      </p:sp>
      <p:sp>
        <p:nvSpPr>
          <p:cNvPr id="442" name="Google Shape;442;p64"/>
          <p:cNvSpPr txBox="1"/>
          <p:nvPr/>
        </p:nvSpPr>
        <p:spPr>
          <a:xfrm>
            <a:off x="5347550" y="44970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FFFFFF"/>
                </a:solidFill>
                <a:hlinkClick r:id="rId3">
                  <a:extLst>
                    <a:ext uri="{A12FA001-AC4F-418D-AE19-62706E023703}">
                      <ahyp:hlinkClr val="tx"/>
                    </a:ext>
                  </a:extLst>
                </a:hlinkClick>
              </a:rPr>
              <a:t>https://www.flickr.com/photos/julianb/</a:t>
            </a:r>
            <a:endParaRPr>
              <a:solidFill>
                <a:srgbClr val="FFFFFF"/>
              </a:solidFill>
            </a:endParaRPr>
          </a:p>
        </p:txBody>
      </p:sp>
      <p:pic>
        <p:nvPicPr>
          <p:cNvPr id="443" name="Google Shape;443;p64"/>
          <p:cNvPicPr preferRelativeResize="0"/>
          <p:nvPr/>
        </p:nvPicPr>
        <p:blipFill>
          <a:blip r:embed="rId4">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65"/>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Examples of how £10,000 might be spent - 3</a:t>
            </a:r>
            <a:endParaRPr>
              <a:solidFill>
                <a:srgbClr val="226A3D"/>
              </a:solidFill>
              <a:latin typeface="Montserrat"/>
              <a:ea typeface="Montserrat"/>
              <a:cs typeface="Montserrat"/>
              <a:sym typeface="Montserrat"/>
            </a:endParaRPr>
          </a:p>
        </p:txBody>
      </p:sp>
      <p:sp>
        <p:nvSpPr>
          <p:cNvPr id="449" name="Google Shape;449;p65"/>
          <p:cNvSpPr txBox="1"/>
          <p:nvPr>
            <p:ph idx="1" type="body"/>
          </p:nvPr>
        </p:nvSpPr>
        <p:spPr>
          <a:xfrm>
            <a:off x="311700" y="1152475"/>
            <a:ext cx="79380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3 bedroom semi-detached house using 12,000 kWh gas/heating oil and 4,000 kWh electricity pa</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Already has loft insulation but not Cavity Wall Insulation</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Measure 1 -  </a:t>
            </a:r>
            <a:r>
              <a:rPr b="1" lang="en">
                <a:solidFill>
                  <a:srgbClr val="862C21"/>
                </a:solidFill>
                <a:latin typeface="Open Sans"/>
                <a:ea typeface="Open Sans"/>
                <a:cs typeface="Open Sans"/>
                <a:sym typeface="Open Sans"/>
              </a:rPr>
              <a:t>Solar thermal </a:t>
            </a:r>
            <a:r>
              <a:rPr lang="en">
                <a:solidFill>
                  <a:srgbClr val="862C21"/>
                </a:solidFill>
                <a:latin typeface="Open Sans"/>
                <a:ea typeface="Open Sans"/>
                <a:cs typeface="Open Sans"/>
                <a:sym typeface="Open Sans"/>
              </a:rPr>
              <a:t>- £3,000</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Measure 2 - </a:t>
            </a:r>
            <a:r>
              <a:rPr b="1" lang="en">
                <a:solidFill>
                  <a:srgbClr val="862C21"/>
                </a:solidFill>
                <a:latin typeface="Open Sans"/>
                <a:ea typeface="Open Sans"/>
                <a:cs typeface="Open Sans"/>
                <a:sym typeface="Open Sans"/>
              </a:rPr>
              <a:t>Cavity Wall Insulation</a:t>
            </a:r>
            <a:r>
              <a:rPr lang="en">
                <a:solidFill>
                  <a:srgbClr val="862C21"/>
                </a:solidFill>
                <a:latin typeface="Open Sans"/>
                <a:ea typeface="Open Sans"/>
                <a:cs typeface="Open Sans"/>
                <a:sym typeface="Open Sans"/>
              </a:rPr>
              <a:t> - £2,000</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Total cost - £5,000</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Green Homes Grant Voucher - £5,000 </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Householder contribution = £0</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The householder also decides to install a </a:t>
            </a:r>
            <a:r>
              <a:rPr b="1" lang="en">
                <a:solidFill>
                  <a:srgbClr val="862C21"/>
                </a:solidFill>
                <a:latin typeface="Open Sans"/>
                <a:ea typeface="Open Sans"/>
                <a:cs typeface="Open Sans"/>
                <a:sym typeface="Open Sans"/>
              </a:rPr>
              <a:t>mechanical ventilation system</a:t>
            </a:r>
            <a:r>
              <a:rPr lang="en">
                <a:solidFill>
                  <a:srgbClr val="862C21"/>
                </a:solidFill>
                <a:latin typeface="Open Sans"/>
                <a:ea typeface="Open Sans"/>
                <a:cs typeface="Open Sans"/>
                <a:sym typeface="Open Sans"/>
              </a:rPr>
              <a:t> - cost £1,000 - but this is not funded by the Green Homes Grant as it is ineligible.</a:t>
            </a:r>
            <a:endParaRPr>
              <a:solidFill>
                <a:srgbClr val="862C21"/>
              </a:solidFill>
              <a:latin typeface="Open Sans"/>
              <a:ea typeface="Open Sans"/>
              <a:cs typeface="Open Sans"/>
              <a:sym typeface="Open Sans"/>
            </a:endParaRPr>
          </a:p>
        </p:txBody>
      </p:sp>
      <p:sp>
        <p:nvSpPr>
          <p:cNvPr id="450" name="Google Shape;450;p65"/>
          <p:cNvSpPr txBox="1"/>
          <p:nvPr/>
        </p:nvSpPr>
        <p:spPr>
          <a:xfrm>
            <a:off x="5347550" y="44970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FFFFFF"/>
                </a:solidFill>
                <a:hlinkClick r:id="rId3">
                  <a:extLst>
                    <a:ext uri="{A12FA001-AC4F-418D-AE19-62706E023703}">
                      <ahyp:hlinkClr val="tx"/>
                    </a:ext>
                  </a:extLst>
                </a:hlinkClick>
              </a:rPr>
              <a:t>https://www.flickr.com/photos/julianb/</a:t>
            </a:r>
            <a:endParaRPr>
              <a:solidFill>
                <a:srgbClr val="FFFFFF"/>
              </a:solidFill>
            </a:endParaRPr>
          </a:p>
        </p:txBody>
      </p:sp>
      <p:pic>
        <p:nvPicPr>
          <p:cNvPr id="451" name="Google Shape;451;p65"/>
          <p:cNvPicPr preferRelativeResize="0"/>
          <p:nvPr/>
        </p:nvPicPr>
        <p:blipFill>
          <a:blip r:embed="rId4">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66"/>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Examples of how £10,000 might be spent - 4</a:t>
            </a:r>
            <a:endParaRPr>
              <a:solidFill>
                <a:srgbClr val="226A3D"/>
              </a:solidFill>
              <a:latin typeface="Montserrat"/>
              <a:ea typeface="Montserrat"/>
              <a:cs typeface="Montserrat"/>
              <a:sym typeface="Montserrat"/>
            </a:endParaRPr>
          </a:p>
        </p:txBody>
      </p:sp>
      <p:sp>
        <p:nvSpPr>
          <p:cNvPr id="457" name="Google Shape;457;p66"/>
          <p:cNvSpPr txBox="1"/>
          <p:nvPr>
            <p:ph idx="1" type="body"/>
          </p:nvPr>
        </p:nvSpPr>
        <p:spPr>
          <a:xfrm>
            <a:off x="311700" y="1152475"/>
            <a:ext cx="79380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3 bedroom semi-detached house using 12,000 kWh gas/heating oil and 4,000 kWh electricity pa</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Already has loft insulation and Cavity Wall Insulation</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Measure 1 -  </a:t>
            </a:r>
            <a:r>
              <a:rPr b="1" lang="en">
                <a:solidFill>
                  <a:srgbClr val="862C21"/>
                </a:solidFill>
                <a:latin typeface="Open Sans"/>
                <a:ea typeface="Open Sans"/>
                <a:cs typeface="Open Sans"/>
                <a:sym typeface="Open Sans"/>
              </a:rPr>
              <a:t>Ground Source Heat Pump</a:t>
            </a:r>
            <a:r>
              <a:rPr b="1" lang="en">
                <a:solidFill>
                  <a:srgbClr val="862C21"/>
                </a:solidFill>
                <a:latin typeface="Open Sans"/>
                <a:ea typeface="Open Sans"/>
                <a:cs typeface="Open Sans"/>
                <a:sym typeface="Open Sans"/>
              </a:rPr>
              <a:t> </a:t>
            </a:r>
            <a:r>
              <a:rPr lang="en">
                <a:solidFill>
                  <a:srgbClr val="862C21"/>
                </a:solidFill>
                <a:latin typeface="Open Sans"/>
                <a:ea typeface="Open Sans"/>
                <a:cs typeface="Open Sans"/>
                <a:sym typeface="Open Sans"/>
              </a:rPr>
              <a:t>- £15,000</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Total cost - £15,000</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Green Homes Grant Voucher - £10,000 </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Householder contribution = £5,000</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t/>
            </a:r>
            <a:endParaRPr>
              <a:solidFill>
                <a:srgbClr val="862C21"/>
              </a:solidFill>
              <a:latin typeface="Open Sans"/>
              <a:ea typeface="Open Sans"/>
              <a:cs typeface="Open Sans"/>
              <a:sym typeface="Open Sans"/>
            </a:endParaRPr>
          </a:p>
        </p:txBody>
      </p:sp>
      <p:sp>
        <p:nvSpPr>
          <p:cNvPr id="458" name="Google Shape;458;p66"/>
          <p:cNvSpPr txBox="1"/>
          <p:nvPr/>
        </p:nvSpPr>
        <p:spPr>
          <a:xfrm>
            <a:off x="5347550" y="44970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FFFFFF"/>
                </a:solidFill>
                <a:hlinkClick r:id="rId3">
                  <a:extLst>
                    <a:ext uri="{A12FA001-AC4F-418D-AE19-62706E023703}">
                      <ahyp:hlinkClr val="tx"/>
                    </a:ext>
                  </a:extLst>
                </a:hlinkClick>
              </a:rPr>
              <a:t>https://www.flickr.com/photos/julianb/</a:t>
            </a:r>
            <a:endParaRPr>
              <a:solidFill>
                <a:srgbClr val="FFFFFF"/>
              </a:solidFill>
            </a:endParaRPr>
          </a:p>
        </p:txBody>
      </p:sp>
      <p:pic>
        <p:nvPicPr>
          <p:cNvPr id="459" name="Google Shape;459;p66"/>
          <p:cNvPicPr preferRelativeResize="0"/>
          <p:nvPr/>
        </p:nvPicPr>
        <p:blipFill>
          <a:blip r:embed="rId4">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67"/>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How an installer might exploit the £10k grant</a:t>
            </a:r>
            <a:endParaRPr>
              <a:solidFill>
                <a:srgbClr val="226A3D"/>
              </a:solidFill>
              <a:latin typeface="Montserrat"/>
              <a:ea typeface="Montserrat"/>
              <a:cs typeface="Montserrat"/>
              <a:sym typeface="Montserrat"/>
            </a:endParaRPr>
          </a:p>
        </p:txBody>
      </p:sp>
      <p:sp>
        <p:nvSpPr>
          <p:cNvPr id="465" name="Google Shape;465;p67"/>
          <p:cNvSpPr txBox="1"/>
          <p:nvPr>
            <p:ph idx="1" type="body"/>
          </p:nvPr>
        </p:nvSpPr>
        <p:spPr>
          <a:xfrm>
            <a:off x="311700" y="1152475"/>
            <a:ext cx="79380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3 bedroom semi-detached house using 12,000 kWh gas/heating oil and 4,000 kWh electricity pa</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Already has loft insulation and cavity wall insulation</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Measure 1 - 10 kW </a:t>
            </a:r>
            <a:r>
              <a:rPr b="1" lang="en">
                <a:solidFill>
                  <a:srgbClr val="862C21"/>
                </a:solidFill>
                <a:latin typeface="Open Sans"/>
                <a:ea typeface="Open Sans"/>
                <a:cs typeface="Open Sans"/>
                <a:sym typeface="Open Sans"/>
              </a:rPr>
              <a:t>air source heat pump</a:t>
            </a:r>
            <a:r>
              <a:rPr lang="en">
                <a:solidFill>
                  <a:srgbClr val="862C21"/>
                </a:solidFill>
                <a:latin typeface="Open Sans"/>
                <a:ea typeface="Open Sans"/>
                <a:cs typeface="Open Sans"/>
                <a:sym typeface="Open Sans"/>
              </a:rPr>
              <a:t> - £10,000</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Measure 2 - </a:t>
            </a:r>
            <a:r>
              <a:rPr b="1" lang="en">
                <a:solidFill>
                  <a:srgbClr val="862C21"/>
                </a:solidFill>
                <a:latin typeface="Open Sans"/>
                <a:ea typeface="Open Sans"/>
                <a:cs typeface="Open Sans"/>
                <a:sym typeface="Open Sans"/>
              </a:rPr>
              <a:t>heating controls</a:t>
            </a:r>
            <a:r>
              <a:rPr lang="en">
                <a:solidFill>
                  <a:srgbClr val="862C21"/>
                </a:solidFill>
                <a:latin typeface="Open Sans"/>
                <a:ea typeface="Open Sans"/>
                <a:cs typeface="Open Sans"/>
                <a:sym typeface="Open Sans"/>
              </a:rPr>
              <a:t> - £1,200</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Total cost - £11,200 </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Green Homes Grant Voucher - £10,000</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Householder contribution = £1,200</a:t>
            </a:r>
            <a:endParaRPr>
              <a:solidFill>
                <a:srgbClr val="862C21"/>
              </a:solidFill>
              <a:latin typeface="Open Sans"/>
              <a:ea typeface="Open Sans"/>
              <a:cs typeface="Open Sans"/>
              <a:sym typeface="Open Sans"/>
            </a:endParaRPr>
          </a:p>
          <a:p>
            <a:pPr indent="0" lvl="0" marL="0" rtl="0" algn="l">
              <a:spcBef>
                <a:spcPts val="1600"/>
              </a:spcBef>
              <a:spcAft>
                <a:spcPts val="1600"/>
              </a:spcAft>
              <a:buNone/>
            </a:pPr>
            <a:r>
              <a:t/>
            </a:r>
            <a:endParaRPr i="1"/>
          </a:p>
        </p:txBody>
      </p:sp>
      <p:sp>
        <p:nvSpPr>
          <p:cNvPr id="466" name="Google Shape;466;p67"/>
          <p:cNvSpPr txBox="1"/>
          <p:nvPr/>
        </p:nvSpPr>
        <p:spPr>
          <a:xfrm>
            <a:off x="5347550" y="44970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FFFFFF"/>
                </a:solidFill>
                <a:hlinkClick r:id="rId3">
                  <a:extLst>
                    <a:ext uri="{A12FA001-AC4F-418D-AE19-62706E023703}">
                      <ahyp:hlinkClr val="tx"/>
                    </a:ext>
                  </a:extLst>
                </a:hlinkClick>
              </a:rPr>
              <a:t>https://www.flickr.com/photos/julianb/</a:t>
            </a:r>
            <a:endParaRPr>
              <a:solidFill>
                <a:srgbClr val="FFFFFF"/>
              </a:solidFill>
            </a:endParaRPr>
          </a:p>
        </p:txBody>
      </p:sp>
      <p:pic>
        <p:nvPicPr>
          <p:cNvPr id="467" name="Google Shape;467;p67"/>
          <p:cNvPicPr preferRelativeResize="0"/>
          <p:nvPr/>
        </p:nvPicPr>
        <p:blipFill>
          <a:blip r:embed="rId4">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68"/>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How will I know if I am better off?</a:t>
            </a:r>
            <a:endParaRPr>
              <a:solidFill>
                <a:srgbClr val="226A3D"/>
              </a:solidFill>
              <a:latin typeface="Montserrat"/>
              <a:ea typeface="Montserrat"/>
              <a:cs typeface="Montserrat"/>
              <a:sym typeface="Montserrat"/>
            </a:endParaRPr>
          </a:p>
        </p:txBody>
      </p:sp>
      <p:sp>
        <p:nvSpPr>
          <p:cNvPr id="473" name="Google Shape;473;p68"/>
          <p:cNvSpPr txBox="1"/>
          <p:nvPr>
            <p:ph idx="1" type="body"/>
          </p:nvPr>
        </p:nvSpPr>
        <p:spPr>
          <a:xfrm>
            <a:off x="311700" y="1152475"/>
            <a:ext cx="79380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Measure your consumption of electricity for the last 12 months - in kiloWatt hours (kWh) - this should be on one of the bills you have received in the last 12 months</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If you have a prepayment meter (for electricity or gas) you can get this by interrogating the meter - find out the make and model of the meter - Google the manual for your meter and find out how to do it - or ask your supplier.  Do not use the amount spent in £ because this might include fuel debt</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Measure your consumption of mains gas for the </a:t>
            </a:r>
            <a:r>
              <a:rPr lang="en">
                <a:solidFill>
                  <a:srgbClr val="862C21"/>
                </a:solidFill>
                <a:latin typeface="Open Sans"/>
                <a:ea typeface="Open Sans"/>
                <a:cs typeface="Open Sans"/>
                <a:sym typeface="Open Sans"/>
              </a:rPr>
              <a:t>last 12 months - in kiloWatt hours (kWh) - this should be on one of the bills you have received in the last 12 months</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Measure your consumption of heating oil / LPG for the last 12 months - in litres - then Google how to convert it to kWh </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You now have baselines for electricity and heat consumption</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Add up the total energy you have used for all fuels in kWh</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Record the price you are paying in kWh / litres for each fuel</a:t>
            </a:r>
            <a:endParaRPr>
              <a:solidFill>
                <a:srgbClr val="862C21"/>
              </a:solidFill>
              <a:latin typeface="Open Sans"/>
              <a:ea typeface="Open Sans"/>
              <a:cs typeface="Open Sans"/>
              <a:sym typeface="Open Sans"/>
            </a:endParaRPr>
          </a:p>
        </p:txBody>
      </p:sp>
      <p:sp>
        <p:nvSpPr>
          <p:cNvPr id="474" name="Google Shape;474;p68"/>
          <p:cNvSpPr txBox="1"/>
          <p:nvPr/>
        </p:nvSpPr>
        <p:spPr>
          <a:xfrm>
            <a:off x="5347550" y="44970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FFFFFF"/>
                </a:solidFill>
                <a:hlinkClick r:id="rId3">
                  <a:extLst>
                    <a:ext uri="{A12FA001-AC4F-418D-AE19-62706E023703}">
                      <ahyp:hlinkClr val="tx"/>
                    </a:ext>
                  </a:extLst>
                </a:hlinkClick>
              </a:rPr>
              <a:t>https://www.flickr.com/photos/julianb/</a:t>
            </a:r>
            <a:endParaRPr>
              <a:solidFill>
                <a:srgbClr val="FFFFFF"/>
              </a:solidFill>
            </a:endParaRPr>
          </a:p>
        </p:txBody>
      </p:sp>
      <p:pic>
        <p:nvPicPr>
          <p:cNvPr id="475" name="Google Shape;475;p68"/>
          <p:cNvPicPr preferRelativeResize="0"/>
          <p:nvPr/>
        </p:nvPicPr>
        <p:blipFill>
          <a:blip r:embed="rId4">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69"/>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How will I know if I am better off?</a:t>
            </a:r>
            <a:endParaRPr>
              <a:solidFill>
                <a:srgbClr val="226A3D"/>
              </a:solidFill>
              <a:latin typeface="Montserrat"/>
              <a:ea typeface="Montserrat"/>
              <a:cs typeface="Montserrat"/>
              <a:sym typeface="Montserrat"/>
            </a:endParaRPr>
          </a:p>
        </p:txBody>
      </p:sp>
      <p:sp>
        <p:nvSpPr>
          <p:cNvPr id="481" name="Google Shape;481;p69"/>
          <p:cNvSpPr txBox="1"/>
          <p:nvPr>
            <p:ph idx="1" type="body"/>
          </p:nvPr>
        </p:nvSpPr>
        <p:spPr>
          <a:xfrm>
            <a:off x="311700" y="1152475"/>
            <a:ext cx="79380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After the work is complete</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Monitor your use of mains gas, electricity, kerosene oil, LPG, wood pellets using a spreadsheet</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If you are using wood pellets, Google the formula for converting kg or tonnes of wood pellet to kWh </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After 12 months, work out whether the amount of kWh you have used has changed</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Remember that if you have changed heating fuel (e.g. from gas to ASHP, or electric to wood pellet) then this will be reflected in your results</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Record how much you are now paying per kWh / litre / tonne for each fuel - bear in mind prices will have gone up in the last 12 months</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You should now have figures for energy savings (kWh) and cost savings </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Remember to compare your cost savings to the amount </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That you spent on the measures</a:t>
            </a:r>
            <a:endParaRPr>
              <a:solidFill>
                <a:srgbClr val="862C21"/>
              </a:solidFill>
              <a:latin typeface="Open Sans"/>
              <a:ea typeface="Open Sans"/>
              <a:cs typeface="Open Sans"/>
              <a:sym typeface="Open Sans"/>
            </a:endParaRPr>
          </a:p>
        </p:txBody>
      </p:sp>
      <p:sp>
        <p:nvSpPr>
          <p:cNvPr id="482" name="Google Shape;482;p69"/>
          <p:cNvSpPr txBox="1"/>
          <p:nvPr/>
        </p:nvSpPr>
        <p:spPr>
          <a:xfrm>
            <a:off x="5347550" y="44970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FFFFFF"/>
                </a:solidFill>
                <a:hlinkClick r:id="rId3">
                  <a:extLst>
                    <a:ext uri="{A12FA001-AC4F-418D-AE19-62706E023703}">
                      <ahyp:hlinkClr val="tx"/>
                    </a:ext>
                  </a:extLst>
                </a:hlinkClick>
              </a:rPr>
              <a:t>https://www.flickr.com/photos/julianb/</a:t>
            </a:r>
            <a:endParaRPr>
              <a:solidFill>
                <a:srgbClr val="FFFFFF"/>
              </a:solidFill>
            </a:endParaRPr>
          </a:p>
        </p:txBody>
      </p:sp>
      <p:pic>
        <p:nvPicPr>
          <p:cNvPr id="483" name="Google Shape;483;p69"/>
          <p:cNvPicPr preferRelativeResize="0"/>
          <p:nvPr/>
        </p:nvPicPr>
        <p:blipFill>
          <a:blip r:embed="rId4">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70"/>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Looking after wildlife</a:t>
            </a:r>
            <a:endParaRPr>
              <a:solidFill>
                <a:srgbClr val="226A3D"/>
              </a:solidFill>
              <a:latin typeface="Montserrat"/>
              <a:ea typeface="Montserrat"/>
              <a:cs typeface="Montserrat"/>
              <a:sym typeface="Montserrat"/>
            </a:endParaRPr>
          </a:p>
        </p:txBody>
      </p:sp>
      <p:sp>
        <p:nvSpPr>
          <p:cNvPr id="489" name="Google Shape;489;p70"/>
          <p:cNvSpPr txBox="1"/>
          <p:nvPr>
            <p:ph idx="1" type="body"/>
          </p:nvPr>
        </p:nvSpPr>
        <p:spPr>
          <a:xfrm>
            <a:off x="311700" y="1152475"/>
            <a:ext cx="79380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Wildlife can be displaced by external wall insulation, or replacing passive ventilation (air bricks) with mechanical ventilation</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Species displaced include insects, spiders, birds, bats</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Bird boxes, bat boxes, insect boxes are a simple and effective way to mitigate this.</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Always buy products endorsed by a recognised wildlife charity and install in accordance with the instructions.</a:t>
            </a:r>
            <a:endParaRPr>
              <a:solidFill>
                <a:srgbClr val="862C21"/>
              </a:solidFill>
              <a:latin typeface="Open Sans"/>
              <a:ea typeface="Open Sans"/>
              <a:cs typeface="Open Sans"/>
              <a:sym typeface="Open Sans"/>
            </a:endParaRPr>
          </a:p>
        </p:txBody>
      </p:sp>
      <p:sp>
        <p:nvSpPr>
          <p:cNvPr id="490" name="Google Shape;490;p70"/>
          <p:cNvSpPr txBox="1"/>
          <p:nvPr/>
        </p:nvSpPr>
        <p:spPr>
          <a:xfrm>
            <a:off x="5347550" y="44970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FFFFFF"/>
                </a:solidFill>
                <a:hlinkClick r:id="rId3">
                  <a:extLst>
                    <a:ext uri="{A12FA001-AC4F-418D-AE19-62706E023703}">
                      <ahyp:hlinkClr val="tx"/>
                    </a:ext>
                  </a:extLst>
                </a:hlinkClick>
              </a:rPr>
              <a:t>https://www.flickr.com/photos/julianb/</a:t>
            </a:r>
            <a:endParaRPr>
              <a:solidFill>
                <a:srgbClr val="FFFFFF"/>
              </a:solidFill>
            </a:endParaRPr>
          </a:p>
        </p:txBody>
      </p:sp>
      <p:pic>
        <p:nvPicPr>
          <p:cNvPr id="491" name="Google Shape;491;p70"/>
          <p:cNvPicPr preferRelativeResize="0"/>
          <p:nvPr/>
        </p:nvPicPr>
        <p:blipFill>
          <a:blip r:embed="rId4">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71"/>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What to ask installers</a:t>
            </a:r>
            <a:endParaRPr>
              <a:solidFill>
                <a:srgbClr val="226A3D"/>
              </a:solidFill>
              <a:latin typeface="Montserrat"/>
              <a:ea typeface="Montserrat"/>
              <a:cs typeface="Montserrat"/>
              <a:sym typeface="Montserrat"/>
            </a:endParaRPr>
          </a:p>
        </p:txBody>
      </p:sp>
      <p:sp>
        <p:nvSpPr>
          <p:cNvPr id="497" name="Google Shape;497;p71"/>
          <p:cNvSpPr txBox="1"/>
          <p:nvPr>
            <p:ph idx="1" type="body"/>
          </p:nvPr>
        </p:nvSpPr>
        <p:spPr>
          <a:xfrm>
            <a:off x="311700" y="758975"/>
            <a:ext cx="7938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862C21"/>
              </a:solidFill>
              <a:latin typeface="Open Sans"/>
              <a:ea typeface="Open Sans"/>
              <a:cs typeface="Open Sans"/>
              <a:sym typeface="Open Sans"/>
            </a:endParaRPr>
          </a:p>
          <a:p>
            <a:pPr indent="-317500" lvl="0" marL="457200" rtl="0" algn="l">
              <a:spcBef>
                <a:spcPts val="160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“How did you size my heat pump?  Can I see your calculations?  What is my demand for space heating and hot water and how did you calculate it?  How did you calculate the proposed running costs of the heat pump compared to my existing system?”</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There should be a </a:t>
            </a:r>
            <a:r>
              <a:rPr b="1" lang="en">
                <a:solidFill>
                  <a:srgbClr val="862C21"/>
                </a:solidFill>
                <a:latin typeface="Open Sans"/>
                <a:ea typeface="Open Sans"/>
                <a:cs typeface="Open Sans"/>
                <a:sym typeface="Open Sans"/>
              </a:rPr>
              <a:t>current baseline</a:t>
            </a:r>
            <a:r>
              <a:rPr lang="en">
                <a:solidFill>
                  <a:srgbClr val="862C21"/>
                </a:solidFill>
                <a:latin typeface="Open Sans"/>
                <a:ea typeface="Open Sans"/>
                <a:cs typeface="Open Sans"/>
                <a:sym typeface="Open Sans"/>
              </a:rPr>
              <a:t> in kwh per annum, and a </a:t>
            </a:r>
            <a:r>
              <a:rPr b="1" lang="en">
                <a:solidFill>
                  <a:srgbClr val="862C21"/>
                </a:solidFill>
                <a:latin typeface="Open Sans"/>
                <a:ea typeface="Open Sans"/>
                <a:cs typeface="Open Sans"/>
                <a:sym typeface="Open Sans"/>
              </a:rPr>
              <a:t>current running cost</a:t>
            </a:r>
            <a:r>
              <a:rPr lang="en">
                <a:solidFill>
                  <a:srgbClr val="862C21"/>
                </a:solidFill>
                <a:latin typeface="Open Sans"/>
                <a:ea typeface="Open Sans"/>
                <a:cs typeface="Open Sans"/>
                <a:sym typeface="Open Sans"/>
              </a:rPr>
              <a:t> based on the price you actually pay per kWh or litre for your current fuel; a </a:t>
            </a:r>
            <a:r>
              <a:rPr b="1" lang="en">
                <a:solidFill>
                  <a:srgbClr val="862C21"/>
                </a:solidFill>
                <a:latin typeface="Open Sans"/>
                <a:ea typeface="Open Sans"/>
                <a:cs typeface="Open Sans"/>
                <a:sym typeface="Open Sans"/>
              </a:rPr>
              <a:t>heat demand calculation</a:t>
            </a:r>
            <a:r>
              <a:rPr lang="en">
                <a:solidFill>
                  <a:srgbClr val="862C21"/>
                </a:solidFill>
                <a:latin typeface="Open Sans"/>
                <a:ea typeface="Open Sans"/>
                <a:cs typeface="Open Sans"/>
                <a:sym typeface="Open Sans"/>
              </a:rPr>
              <a:t> based on your current consumption and confirmed by software; and a </a:t>
            </a:r>
            <a:r>
              <a:rPr b="1" lang="en">
                <a:solidFill>
                  <a:srgbClr val="862C21"/>
                </a:solidFill>
                <a:latin typeface="Open Sans"/>
                <a:ea typeface="Open Sans"/>
                <a:cs typeface="Open Sans"/>
                <a:sym typeface="Open Sans"/>
              </a:rPr>
              <a:t>future running cost</a:t>
            </a:r>
            <a:r>
              <a:rPr lang="en">
                <a:solidFill>
                  <a:srgbClr val="862C21"/>
                </a:solidFill>
                <a:latin typeface="Open Sans"/>
                <a:ea typeface="Open Sans"/>
                <a:cs typeface="Open Sans"/>
                <a:sym typeface="Open Sans"/>
              </a:rPr>
              <a:t> based on the expected electricity demand of the heat pump; and the actual price you pay in kWh for electricity.  </a:t>
            </a:r>
            <a:r>
              <a:rPr b="1" lang="en">
                <a:solidFill>
                  <a:srgbClr val="862C21"/>
                </a:solidFill>
                <a:latin typeface="Open Sans"/>
                <a:ea typeface="Open Sans"/>
                <a:cs typeface="Open Sans"/>
                <a:sym typeface="Open Sans"/>
              </a:rPr>
              <a:t>NO ESTIMATES</a:t>
            </a:r>
            <a:endParaRPr b="1">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“How will my heat pump cope with spikes in heat demand?  Will it have a buffer tank?”</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Will you insulate my loft hatch?  Will you insulate around the eaves of my loft?</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What accreditations do you have?</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What warranties does the product have?</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How long has your company been trading for?</a:t>
            </a:r>
            <a:endParaRPr>
              <a:solidFill>
                <a:srgbClr val="862C21"/>
              </a:solidFill>
              <a:latin typeface="Open Sans"/>
              <a:ea typeface="Open Sans"/>
              <a:cs typeface="Open Sans"/>
              <a:sym typeface="Open Sans"/>
            </a:endParaRPr>
          </a:p>
        </p:txBody>
      </p:sp>
      <p:sp>
        <p:nvSpPr>
          <p:cNvPr id="498" name="Google Shape;498;p71"/>
          <p:cNvSpPr txBox="1"/>
          <p:nvPr/>
        </p:nvSpPr>
        <p:spPr>
          <a:xfrm>
            <a:off x="5347550" y="44970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FFFFFF"/>
                </a:solidFill>
                <a:hlinkClick r:id="rId3">
                  <a:extLst>
                    <a:ext uri="{A12FA001-AC4F-418D-AE19-62706E023703}">
                      <ahyp:hlinkClr val="tx"/>
                    </a:ext>
                  </a:extLst>
                </a:hlinkClick>
              </a:rPr>
              <a:t>https://www.flickr.com/photos/julianb/</a:t>
            </a:r>
            <a:endParaRPr>
              <a:solidFill>
                <a:srgbClr val="FFFFFF"/>
              </a:solidFill>
            </a:endParaRPr>
          </a:p>
        </p:txBody>
      </p:sp>
      <p:pic>
        <p:nvPicPr>
          <p:cNvPr id="499" name="Google Shape;499;p71"/>
          <p:cNvPicPr preferRelativeResize="0"/>
          <p:nvPr/>
        </p:nvPicPr>
        <p:blipFill>
          <a:blip r:embed="rId4">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Heat loss depends on:</a:t>
            </a:r>
            <a:endParaRPr>
              <a:solidFill>
                <a:srgbClr val="226A3D"/>
              </a:solidFill>
              <a:latin typeface="Montserrat"/>
              <a:ea typeface="Montserrat"/>
              <a:cs typeface="Montserrat"/>
              <a:sym typeface="Montserrat"/>
            </a:endParaRPr>
          </a:p>
        </p:txBody>
      </p:sp>
      <p:sp>
        <p:nvSpPr>
          <p:cNvPr id="88" name="Google Shape;88;p18"/>
          <p:cNvSpPr txBox="1"/>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862C21"/>
                </a:solidFill>
                <a:latin typeface="Open Sans"/>
                <a:ea typeface="Open Sans"/>
                <a:cs typeface="Open Sans"/>
                <a:sym typeface="Open Sans"/>
              </a:rPr>
              <a:t>The p</a:t>
            </a:r>
            <a:r>
              <a:rPr lang="en" sz="1600">
                <a:solidFill>
                  <a:srgbClr val="862C21"/>
                </a:solidFill>
                <a:latin typeface="Open Sans"/>
                <a:ea typeface="Open Sans"/>
                <a:cs typeface="Open Sans"/>
                <a:sym typeface="Open Sans"/>
              </a:rPr>
              <a:t>roperties of the building element:</a:t>
            </a:r>
            <a:endParaRPr sz="1600">
              <a:solidFill>
                <a:srgbClr val="862C21"/>
              </a:solidFill>
              <a:latin typeface="Open Sans"/>
              <a:ea typeface="Open Sans"/>
              <a:cs typeface="Open Sans"/>
              <a:sym typeface="Open Sans"/>
            </a:endParaRPr>
          </a:p>
          <a:p>
            <a:pPr indent="-304800" lvl="0" marL="457200" rtl="0" algn="l">
              <a:spcBef>
                <a:spcPts val="0"/>
              </a:spcBef>
              <a:spcAft>
                <a:spcPts val="0"/>
              </a:spcAft>
              <a:buClr>
                <a:srgbClr val="862C21"/>
              </a:buClr>
              <a:buSzPts val="1200"/>
              <a:buFont typeface="Open Sans"/>
              <a:buChar char="●"/>
            </a:pPr>
            <a:r>
              <a:rPr lang="en" sz="1600">
                <a:solidFill>
                  <a:srgbClr val="862C21"/>
                </a:solidFill>
                <a:latin typeface="Open Sans"/>
                <a:ea typeface="Open Sans"/>
                <a:cs typeface="Open Sans"/>
                <a:sym typeface="Open Sans"/>
              </a:rPr>
              <a:t>Thermal conductivity - the rate at which a building element will allow heat to pass through it</a:t>
            </a:r>
            <a:endParaRPr sz="1600">
              <a:solidFill>
                <a:srgbClr val="862C21"/>
              </a:solidFill>
              <a:latin typeface="Open Sans"/>
              <a:ea typeface="Open Sans"/>
              <a:cs typeface="Open Sans"/>
              <a:sym typeface="Open Sans"/>
            </a:endParaRPr>
          </a:p>
          <a:p>
            <a:pPr indent="-304800" lvl="0" marL="457200" rtl="0" algn="l">
              <a:spcBef>
                <a:spcPts val="0"/>
              </a:spcBef>
              <a:spcAft>
                <a:spcPts val="0"/>
              </a:spcAft>
              <a:buClr>
                <a:srgbClr val="862C21"/>
              </a:buClr>
              <a:buSzPts val="1200"/>
              <a:buFont typeface="Open Sans"/>
              <a:buChar char="●"/>
            </a:pPr>
            <a:r>
              <a:rPr lang="en" sz="1600">
                <a:solidFill>
                  <a:srgbClr val="862C21"/>
                </a:solidFill>
                <a:latin typeface="Open Sans"/>
                <a:ea typeface="Open Sans"/>
                <a:cs typeface="Open Sans"/>
                <a:sym typeface="Open Sans"/>
              </a:rPr>
              <a:t>Surface area of element - how big an area it has for heat to transfer through</a:t>
            </a:r>
            <a:endParaRPr sz="1600">
              <a:solidFill>
                <a:srgbClr val="862C21"/>
              </a:solidFill>
              <a:latin typeface="Open Sans"/>
              <a:ea typeface="Open Sans"/>
              <a:cs typeface="Open Sans"/>
              <a:sym typeface="Open Sans"/>
            </a:endParaRPr>
          </a:p>
          <a:p>
            <a:pPr indent="0" lvl="0" marL="0" rtl="0" algn="l">
              <a:spcBef>
                <a:spcPts val="0"/>
              </a:spcBef>
              <a:spcAft>
                <a:spcPts val="0"/>
              </a:spcAft>
              <a:buNone/>
            </a:pPr>
            <a:r>
              <a:t/>
            </a:r>
            <a:endParaRPr sz="1600">
              <a:solidFill>
                <a:srgbClr val="862C21"/>
              </a:solidFill>
              <a:latin typeface="Open Sans"/>
              <a:ea typeface="Open Sans"/>
              <a:cs typeface="Open Sans"/>
              <a:sym typeface="Open Sans"/>
            </a:endParaRPr>
          </a:p>
          <a:p>
            <a:pPr indent="0" lvl="0" marL="0" rtl="0" algn="l">
              <a:spcBef>
                <a:spcPts val="0"/>
              </a:spcBef>
              <a:spcAft>
                <a:spcPts val="0"/>
              </a:spcAft>
              <a:buNone/>
            </a:pPr>
            <a:r>
              <a:rPr lang="en" sz="1600">
                <a:solidFill>
                  <a:srgbClr val="862C21"/>
                </a:solidFill>
                <a:latin typeface="Open Sans"/>
                <a:ea typeface="Open Sans"/>
                <a:cs typeface="Open Sans"/>
                <a:sym typeface="Open Sans"/>
              </a:rPr>
              <a:t>This is why more heat is lost through walls, roofs and floors, than through windows and doors.</a:t>
            </a:r>
            <a:endParaRPr sz="1600">
              <a:solidFill>
                <a:srgbClr val="862C21"/>
              </a:solidFill>
              <a:latin typeface="Open Sans"/>
              <a:ea typeface="Open Sans"/>
              <a:cs typeface="Open Sans"/>
              <a:sym typeface="Open Sans"/>
            </a:endParaRPr>
          </a:p>
          <a:p>
            <a:pPr indent="0" lvl="0" marL="0" rtl="0" algn="l">
              <a:spcBef>
                <a:spcPts val="0"/>
              </a:spcBef>
              <a:spcAft>
                <a:spcPts val="0"/>
              </a:spcAft>
              <a:buNone/>
            </a:pPr>
            <a:r>
              <a:t/>
            </a:r>
            <a:endParaRPr sz="1600">
              <a:solidFill>
                <a:srgbClr val="862C21"/>
              </a:solidFill>
              <a:latin typeface="Open Sans"/>
              <a:ea typeface="Open Sans"/>
              <a:cs typeface="Open Sans"/>
              <a:sym typeface="Open Sans"/>
            </a:endParaRPr>
          </a:p>
          <a:p>
            <a:pPr indent="-304800" lvl="0" marL="457200" rtl="0" algn="l">
              <a:spcBef>
                <a:spcPts val="0"/>
              </a:spcBef>
              <a:spcAft>
                <a:spcPts val="0"/>
              </a:spcAft>
              <a:buClr>
                <a:srgbClr val="862C21"/>
              </a:buClr>
              <a:buSzPts val="1200"/>
              <a:buFont typeface="Open Sans"/>
              <a:buChar char="●"/>
            </a:pPr>
            <a:r>
              <a:rPr lang="en" sz="1600">
                <a:solidFill>
                  <a:srgbClr val="862C21"/>
                </a:solidFill>
                <a:latin typeface="Open Sans"/>
                <a:ea typeface="Open Sans"/>
                <a:cs typeface="Open Sans"/>
                <a:sym typeface="Open Sans"/>
              </a:rPr>
              <a:t>Thermal bridges - where building components with different thermal properties meet</a:t>
            </a:r>
            <a:endParaRPr sz="1600">
              <a:solidFill>
                <a:srgbClr val="862C21"/>
              </a:solidFill>
              <a:latin typeface="Open Sans"/>
              <a:ea typeface="Open Sans"/>
              <a:cs typeface="Open Sans"/>
              <a:sym typeface="Open Sans"/>
            </a:endParaRPr>
          </a:p>
          <a:p>
            <a:pPr indent="0" lvl="0" marL="0" rtl="0" algn="l">
              <a:lnSpc>
                <a:spcPct val="115000"/>
              </a:lnSpc>
              <a:spcBef>
                <a:spcPts val="0"/>
              </a:spcBef>
              <a:spcAft>
                <a:spcPts val="1600"/>
              </a:spcAft>
              <a:buNone/>
            </a:pPr>
            <a:r>
              <a:t/>
            </a:r>
            <a:endParaRPr sz="1800">
              <a:solidFill>
                <a:srgbClr val="595959"/>
              </a:solidFill>
            </a:endParaRPr>
          </a:p>
        </p:txBody>
      </p:sp>
      <p:pic>
        <p:nvPicPr>
          <p:cNvPr id="89" name="Google Shape;89;p18"/>
          <p:cNvPicPr preferRelativeResize="0"/>
          <p:nvPr/>
        </p:nvPicPr>
        <p:blipFill>
          <a:blip r:embed="rId3">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72"/>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Low cost measures</a:t>
            </a:r>
            <a:endParaRPr>
              <a:solidFill>
                <a:srgbClr val="226A3D"/>
              </a:solidFill>
              <a:latin typeface="Montserrat"/>
              <a:ea typeface="Montserrat"/>
              <a:cs typeface="Montserrat"/>
              <a:sym typeface="Montserrat"/>
            </a:endParaRPr>
          </a:p>
        </p:txBody>
      </p:sp>
      <p:sp>
        <p:nvSpPr>
          <p:cNvPr id="505" name="Google Shape;505;p72"/>
          <p:cNvSpPr txBox="1"/>
          <p:nvPr>
            <p:ph idx="1" type="body"/>
          </p:nvPr>
        </p:nvSpPr>
        <p:spPr>
          <a:xfrm>
            <a:off x="311700" y="1152475"/>
            <a:ext cx="79380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Use your heating controls</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LED light bulbs - including fluorescents, bulkheads</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Draughtproofing any single glazed windows or doors, letterboxes, keyholes</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Radiator shelves and reflective foil </a:t>
            </a:r>
            <a:endParaRPr>
              <a:solidFill>
                <a:srgbClr val="862C21"/>
              </a:solidFill>
              <a:latin typeface="Open Sans"/>
              <a:ea typeface="Open Sans"/>
              <a:cs typeface="Open Sans"/>
              <a:sym typeface="Open Sans"/>
            </a:endParaRPr>
          </a:p>
        </p:txBody>
      </p:sp>
      <p:sp>
        <p:nvSpPr>
          <p:cNvPr id="506" name="Google Shape;506;p72"/>
          <p:cNvSpPr txBox="1"/>
          <p:nvPr/>
        </p:nvSpPr>
        <p:spPr>
          <a:xfrm>
            <a:off x="5347550" y="44970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FFFFFF"/>
                </a:solidFill>
                <a:hlinkClick r:id="rId3">
                  <a:extLst>
                    <a:ext uri="{A12FA001-AC4F-418D-AE19-62706E023703}">
                      <ahyp:hlinkClr val="tx"/>
                    </a:ext>
                  </a:extLst>
                </a:hlinkClick>
              </a:rPr>
              <a:t>https://www.flickr.com/photos/julianb/</a:t>
            </a:r>
            <a:endParaRPr>
              <a:solidFill>
                <a:srgbClr val="FFFFFF"/>
              </a:solidFill>
            </a:endParaRPr>
          </a:p>
        </p:txBody>
      </p:sp>
      <p:pic>
        <p:nvPicPr>
          <p:cNvPr id="507" name="Google Shape;507;p72"/>
          <p:cNvPicPr preferRelativeResize="0"/>
          <p:nvPr/>
        </p:nvPicPr>
        <p:blipFill>
          <a:blip r:embed="rId4">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73"/>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B</a:t>
            </a:r>
            <a:r>
              <a:rPr lang="en">
                <a:solidFill>
                  <a:srgbClr val="226A3D"/>
                </a:solidFill>
                <a:latin typeface="Montserrat"/>
                <a:ea typeface="Montserrat"/>
                <a:cs typeface="Montserrat"/>
                <a:sym typeface="Montserrat"/>
              </a:rPr>
              <a:t>enefits of independent and impartial advice</a:t>
            </a:r>
            <a:endParaRPr>
              <a:solidFill>
                <a:srgbClr val="226A3D"/>
              </a:solidFill>
              <a:latin typeface="Montserrat"/>
              <a:ea typeface="Montserrat"/>
              <a:cs typeface="Montserrat"/>
              <a:sym typeface="Montserrat"/>
            </a:endParaRPr>
          </a:p>
        </p:txBody>
      </p:sp>
      <p:sp>
        <p:nvSpPr>
          <p:cNvPr id="513" name="Google Shape;513;p73"/>
          <p:cNvSpPr txBox="1"/>
          <p:nvPr>
            <p:ph idx="1" type="body"/>
          </p:nvPr>
        </p:nvSpPr>
        <p:spPr>
          <a:xfrm>
            <a:off x="311700" y="1152475"/>
            <a:ext cx="79380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862C21"/>
              </a:buClr>
              <a:buSzPts val="1400"/>
              <a:buFont typeface="Open Sans"/>
              <a:buChar char="-"/>
            </a:pPr>
            <a:r>
              <a:rPr b="1" lang="en">
                <a:solidFill>
                  <a:srgbClr val="862C21"/>
                </a:solidFill>
                <a:latin typeface="Open Sans"/>
                <a:ea typeface="Open Sans"/>
                <a:cs typeface="Open Sans"/>
                <a:sym typeface="Open Sans"/>
              </a:rPr>
              <a:t>A whole-house approach, </a:t>
            </a:r>
            <a:r>
              <a:rPr lang="en">
                <a:solidFill>
                  <a:srgbClr val="862C21"/>
                </a:solidFill>
                <a:latin typeface="Open Sans"/>
                <a:ea typeface="Open Sans"/>
                <a:cs typeface="Open Sans"/>
                <a:sym typeface="Open Sans"/>
              </a:rPr>
              <a:t>not a piecemeal approach, is needed to approach zero carbon</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Help to understand what measures are right for your home and your lifestyle</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Understanding the savings you will achieve in £, and on your carbon footprint</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Someone who will advise you </a:t>
            </a:r>
            <a:r>
              <a:rPr b="1" lang="en">
                <a:solidFill>
                  <a:srgbClr val="862C21"/>
                </a:solidFill>
                <a:latin typeface="Open Sans"/>
                <a:ea typeface="Open Sans"/>
                <a:cs typeface="Open Sans"/>
                <a:sym typeface="Open Sans"/>
              </a:rPr>
              <a:t>not </a:t>
            </a:r>
            <a:r>
              <a:rPr lang="en">
                <a:solidFill>
                  <a:srgbClr val="862C21"/>
                </a:solidFill>
                <a:latin typeface="Open Sans"/>
                <a:ea typeface="Open Sans"/>
                <a:cs typeface="Open Sans"/>
                <a:sym typeface="Open Sans"/>
              </a:rPr>
              <a:t>to do something that isn’t right for you</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Help with choosing installers and </a:t>
            </a:r>
            <a:r>
              <a:rPr b="1" lang="en">
                <a:solidFill>
                  <a:srgbClr val="862C21"/>
                </a:solidFill>
                <a:latin typeface="Open Sans"/>
                <a:ea typeface="Open Sans"/>
                <a:cs typeface="Open Sans"/>
                <a:sym typeface="Open Sans"/>
              </a:rPr>
              <a:t>understanding quotes</a:t>
            </a:r>
            <a:endParaRPr b="1">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Helping you to work out how much you have saved in money and on your carbon footprint</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Advising you on low-cost actions that you don’t need the Green Homes Grant for</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Using thermal imaging to better understand heat loss from your home</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Someone who acts in your best interests and is an advocate for you and your home</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Helping you to find an installer if you want me to</a:t>
            </a:r>
            <a:endParaRPr>
              <a:solidFill>
                <a:srgbClr val="862C21"/>
              </a:solidFill>
              <a:latin typeface="Open Sans"/>
              <a:ea typeface="Open Sans"/>
              <a:cs typeface="Open Sans"/>
              <a:sym typeface="Open Sans"/>
            </a:endParaRPr>
          </a:p>
          <a:p>
            <a:pPr indent="-317500" lvl="0" marL="457200" rtl="0" algn="l">
              <a:spcBef>
                <a:spcPts val="0"/>
              </a:spcBef>
              <a:spcAft>
                <a:spcPts val="0"/>
              </a:spcAft>
              <a:buClr>
                <a:srgbClr val="862C21"/>
              </a:buClr>
              <a:buSzPts val="1400"/>
              <a:buFont typeface="Open Sans"/>
              <a:buChar char="-"/>
            </a:pPr>
            <a:r>
              <a:rPr lang="en">
                <a:solidFill>
                  <a:srgbClr val="862C21"/>
                </a:solidFill>
                <a:latin typeface="Open Sans"/>
                <a:ea typeface="Open Sans"/>
                <a:cs typeface="Open Sans"/>
                <a:sym typeface="Open Sans"/>
              </a:rPr>
              <a:t>10% off for webinar attendees - check your email</a:t>
            </a:r>
            <a:endParaRPr b="1">
              <a:solidFill>
                <a:srgbClr val="862C21"/>
              </a:solidFill>
              <a:latin typeface="Open Sans"/>
              <a:ea typeface="Open Sans"/>
              <a:cs typeface="Open Sans"/>
              <a:sym typeface="Open Sans"/>
            </a:endParaRPr>
          </a:p>
        </p:txBody>
      </p:sp>
      <p:sp>
        <p:nvSpPr>
          <p:cNvPr id="514" name="Google Shape;514;p73"/>
          <p:cNvSpPr txBox="1"/>
          <p:nvPr/>
        </p:nvSpPr>
        <p:spPr>
          <a:xfrm>
            <a:off x="5347550" y="44970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FFFFFF"/>
                </a:solidFill>
                <a:hlinkClick r:id="rId3">
                  <a:extLst>
                    <a:ext uri="{A12FA001-AC4F-418D-AE19-62706E023703}">
                      <ahyp:hlinkClr val="tx"/>
                    </a:ext>
                  </a:extLst>
                </a:hlinkClick>
              </a:rPr>
              <a:t>https://www.flickr.com/photos/julianb/</a:t>
            </a:r>
            <a:endParaRPr>
              <a:solidFill>
                <a:srgbClr val="FFFFFF"/>
              </a:solidFill>
            </a:endParaRPr>
          </a:p>
        </p:txBody>
      </p:sp>
      <p:pic>
        <p:nvPicPr>
          <p:cNvPr id="515" name="Google Shape;515;p73"/>
          <p:cNvPicPr preferRelativeResize="0"/>
          <p:nvPr/>
        </p:nvPicPr>
        <p:blipFill>
          <a:blip r:embed="rId4">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74"/>
          <p:cNvSpPr txBox="1"/>
          <p:nvPr/>
        </p:nvSpPr>
        <p:spPr>
          <a:xfrm>
            <a:off x="5347550" y="44970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FFFFFF"/>
                </a:solidFill>
                <a:hlinkClick r:id="rId3">
                  <a:extLst>
                    <a:ext uri="{A12FA001-AC4F-418D-AE19-62706E023703}">
                      <ahyp:hlinkClr val="tx"/>
                    </a:ext>
                  </a:extLst>
                </a:hlinkClick>
              </a:rPr>
              <a:t>https://www.flickr.com/photos/julianb/</a:t>
            </a:r>
            <a:endParaRPr>
              <a:solidFill>
                <a:srgbClr val="FFFFFF"/>
              </a:solidFill>
            </a:endParaRPr>
          </a:p>
        </p:txBody>
      </p:sp>
      <p:pic>
        <p:nvPicPr>
          <p:cNvPr id="521" name="Google Shape;521;p74"/>
          <p:cNvPicPr preferRelativeResize="0"/>
          <p:nvPr/>
        </p:nvPicPr>
        <p:blipFill>
          <a:blip r:embed="rId4">
            <a:alphaModFix/>
          </a:blip>
          <a:stretch>
            <a:fillRect/>
          </a:stretch>
        </p:blipFill>
        <p:spPr>
          <a:xfrm>
            <a:off x="2380805" y="0"/>
            <a:ext cx="4382389" cy="514349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75"/>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Thermal imaging season is here</a:t>
            </a:r>
            <a:endParaRPr>
              <a:solidFill>
                <a:srgbClr val="226A3D"/>
              </a:solidFill>
              <a:latin typeface="Montserrat"/>
              <a:ea typeface="Montserrat"/>
              <a:cs typeface="Montserrat"/>
              <a:sym typeface="Montserrat"/>
            </a:endParaRPr>
          </a:p>
        </p:txBody>
      </p:sp>
      <p:sp>
        <p:nvSpPr>
          <p:cNvPr id="527" name="Google Shape;527;p75"/>
          <p:cNvSpPr txBox="1"/>
          <p:nvPr/>
        </p:nvSpPr>
        <p:spPr>
          <a:xfrm>
            <a:off x="5347550" y="44970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FFFFFF"/>
                </a:solidFill>
                <a:hlinkClick r:id="rId3">
                  <a:extLst>
                    <a:ext uri="{A12FA001-AC4F-418D-AE19-62706E023703}">
                      <ahyp:hlinkClr val="tx"/>
                    </a:ext>
                  </a:extLst>
                </a:hlinkClick>
              </a:rPr>
              <a:t>https://www.flickr.com/photos/julianb/</a:t>
            </a:r>
            <a:endParaRPr>
              <a:solidFill>
                <a:srgbClr val="FFFFFF"/>
              </a:solidFill>
            </a:endParaRPr>
          </a:p>
        </p:txBody>
      </p:sp>
      <p:pic>
        <p:nvPicPr>
          <p:cNvPr id="528" name="Google Shape;528;p75"/>
          <p:cNvPicPr preferRelativeResize="0"/>
          <p:nvPr/>
        </p:nvPicPr>
        <p:blipFill>
          <a:blip r:embed="rId4">
            <a:alphaModFix/>
          </a:blip>
          <a:stretch>
            <a:fillRect/>
          </a:stretch>
        </p:blipFill>
        <p:spPr>
          <a:xfrm>
            <a:off x="5677825" y="3822500"/>
            <a:ext cx="3283500" cy="1231325"/>
          </a:xfrm>
          <a:prstGeom prst="rect">
            <a:avLst/>
          </a:prstGeom>
          <a:noFill/>
          <a:ln>
            <a:noFill/>
          </a:ln>
        </p:spPr>
      </p:pic>
      <p:pic>
        <p:nvPicPr>
          <p:cNvPr id="529" name="Google Shape;529;p75"/>
          <p:cNvPicPr preferRelativeResize="0"/>
          <p:nvPr/>
        </p:nvPicPr>
        <p:blipFill>
          <a:blip r:embed="rId5">
            <a:alphaModFix/>
          </a:blip>
          <a:stretch>
            <a:fillRect/>
          </a:stretch>
        </p:blipFill>
        <p:spPr>
          <a:xfrm>
            <a:off x="0" y="1170125"/>
            <a:ext cx="3048000" cy="2286000"/>
          </a:xfrm>
          <a:prstGeom prst="rect">
            <a:avLst/>
          </a:prstGeom>
          <a:noFill/>
          <a:ln>
            <a:noFill/>
          </a:ln>
        </p:spPr>
      </p:pic>
      <p:pic>
        <p:nvPicPr>
          <p:cNvPr id="530" name="Google Shape;530;p75"/>
          <p:cNvPicPr preferRelativeResize="0"/>
          <p:nvPr/>
        </p:nvPicPr>
        <p:blipFill>
          <a:blip r:embed="rId6">
            <a:alphaModFix/>
          </a:blip>
          <a:stretch>
            <a:fillRect/>
          </a:stretch>
        </p:blipFill>
        <p:spPr>
          <a:xfrm>
            <a:off x="3048000" y="1170125"/>
            <a:ext cx="3048000" cy="2286000"/>
          </a:xfrm>
          <a:prstGeom prst="rect">
            <a:avLst/>
          </a:prstGeom>
          <a:noFill/>
          <a:ln>
            <a:noFill/>
          </a:ln>
        </p:spPr>
      </p:pic>
      <p:pic>
        <p:nvPicPr>
          <p:cNvPr id="531" name="Google Shape;531;p75"/>
          <p:cNvPicPr preferRelativeResize="0"/>
          <p:nvPr/>
        </p:nvPicPr>
        <p:blipFill>
          <a:blip r:embed="rId7">
            <a:alphaModFix/>
          </a:blip>
          <a:stretch>
            <a:fillRect/>
          </a:stretch>
        </p:blipFill>
        <p:spPr>
          <a:xfrm>
            <a:off x="6096000" y="1170125"/>
            <a:ext cx="3048000" cy="2286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76"/>
          <p:cNvSpPr txBox="1"/>
          <p:nvPr/>
        </p:nvSpPr>
        <p:spPr>
          <a:xfrm>
            <a:off x="337875" y="763400"/>
            <a:ext cx="76593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226A3D"/>
                </a:solidFill>
                <a:latin typeface="Montserrat"/>
                <a:ea typeface="Montserrat"/>
                <a:cs typeface="Montserrat"/>
                <a:sym typeface="Montserrat"/>
              </a:rPr>
              <a:t>Special offer - GHG group advice</a:t>
            </a:r>
            <a:endParaRPr sz="2800">
              <a:solidFill>
                <a:srgbClr val="226A3D"/>
              </a:solidFill>
              <a:latin typeface="Montserrat"/>
              <a:ea typeface="Montserrat"/>
              <a:cs typeface="Montserrat"/>
              <a:sym typeface="Montserrat"/>
            </a:endParaRPr>
          </a:p>
          <a:p>
            <a:pPr indent="0" lvl="0" marL="0" rtl="0" algn="l">
              <a:spcBef>
                <a:spcPts val="0"/>
              </a:spcBef>
              <a:spcAft>
                <a:spcPts val="0"/>
              </a:spcAft>
              <a:buNone/>
            </a:pPr>
            <a:r>
              <a:t/>
            </a:r>
            <a:endParaRPr sz="2800">
              <a:solidFill>
                <a:schemeClr val="dk1"/>
              </a:solidFill>
            </a:endParaRPr>
          </a:p>
          <a:p>
            <a:pPr indent="-327025" lvl="0" marL="457200" rtl="0" algn="l">
              <a:lnSpc>
                <a:spcPct val="115000"/>
              </a:lnSpc>
              <a:spcBef>
                <a:spcPts val="0"/>
              </a:spcBef>
              <a:spcAft>
                <a:spcPts val="0"/>
              </a:spcAft>
              <a:buClr>
                <a:srgbClr val="862C21"/>
              </a:buClr>
              <a:buSzPts val="1550"/>
              <a:buFont typeface="Open Sans"/>
              <a:buChar char="●"/>
            </a:pPr>
            <a:r>
              <a:rPr lang="en" sz="1550">
                <a:solidFill>
                  <a:srgbClr val="862C21"/>
                </a:solidFill>
                <a:highlight>
                  <a:srgbClr val="FFFFFF"/>
                </a:highlight>
                <a:latin typeface="Open Sans"/>
                <a:ea typeface="Open Sans"/>
                <a:cs typeface="Open Sans"/>
                <a:sym typeface="Open Sans"/>
              </a:rPr>
              <a:t>a one-hour group coaching session for a group of up to 6 people – who could be neighbours, co-workers, friends – on Zoom</a:t>
            </a:r>
            <a:endParaRPr sz="1550">
              <a:solidFill>
                <a:srgbClr val="862C21"/>
              </a:solidFill>
              <a:highlight>
                <a:srgbClr val="FFFFFF"/>
              </a:highlight>
              <a:latin typeface="Open Sans"/>
              <a:ea typeface="Open Sans"/>
              <a:cs typeface="Open Sans"/>
              <a:sym typeface="Open Sans"/>
            </a:endParaRPr>
          </a:p>
          <a:p>
            <a:pPr indent="-295275" lvl="0" marL="457200" rtl="0" algn="l">
              <a:lnSpc>
                <a:spcPct val="115000"/>
              </a:lnSpc>
              <a:spcBef>
                <a:spcPts val="0"/>
              </a:spcBef>
              <a:spcAft>
                <a:spcPts val="0"/>
              </a:spcAft>
              <a:buClr>
                <a:srgbClr val="862C21"/>
              </a:buClr>
              <a:buSzPts val="1050"/>
              <a:buFont typeface="Open Sans"/>
              <a:buChar char="●"/>
            </a:pPr>
            <a:r>
              <a:rPr lang="en" sz="1550">
                <a:solidFill>
                  <a:srgbClr val="862C21"/>
                </a:solidFill>
                <a:highlight>
                  <a:srgbClr val="FFFFFF"/>
                </a:highlight>
                <a:latin typeface="Open Sans"/>
                <a:ea typeface="Open Sans"/>
                <a:cs typeface="Open Sans"/>
                <a:sym typeface="Open Sans"/>
              </a:rPr>
              <a:t>follow-up written reports for each participant</a:t>
            </a:r>
            <a:r>
              <a:rPr lang="en" sz="1250">
                <a:solidFill>
                  <a:srgbClr val="862C21"/>
                </a:solidFill>
                <a:highlight>
                  <a:srgbClr val="FFFFFF"/>
                </a:highlight>
                <a:latin typeface="Open Sans"/>
                <a:ea typeface="Open Sans"/>
                <a:cs typeface="Open Sans"/>
                <a:sym typeface="Open Sans"/>
              </a:rPr>
              <a:t>.</a:t>
            </a:r>
            <a:endParaRPr sz="1250">
              <a:solidFill>
                <a:srgbClr val="862C21"/>
              </a:solidFill>
              <a:highlight>
                <a:srgbClr val="FFFFFF"/>
              </a:highlight>
              <a:latin typeface="Open Sans"/>
              <a:ea typeface="Open Sans"/>
              <a:cs typeface="Open Sans"/>
              <a:sym typeface="Open Sans"/>
            </a:endParaRPr>
          </a:p>
          <a:p>
            <a:pPr indent="0" lvl="0" marL="0" rtl="0" algn="l">
              <a:spcBef>
                <a:spcPts val="800"/>
              </a:spcBef>
              <a:spcAft>
                <a:spcPts val="0"/>
              </a:spcAft>
              <a:buNone/>
            </a:pPr>
            <a:r>
              <a:rPr lang="en" sz="2800">
                <a:solidFill>
                  <a:srgbClr val="862C21"/>
                </a:solidFill>
                <a:latin typeface="Roboto"/>
                <a:ea typeface="Roboto"/>
                <a:cs typeface="Roboto"/>
                <a:sym typeface="Roboto"/>
              </a:rPr>
              <a:t>£299 - book by 30 November 2020. </a:t>
            </a:r>
            <a:endParaRPr sz="2800">
              <a:solidFill>
                <a:srgbClr val="862C21"/>
              </a:solidFill>
              <a:latin typeface="Roboto"/>
              <a:ea typeface="Roboto"/>
              <a:cs typeface="Roboto"/>
              <a:sym typeface="Roboto"/>
            </a:endParaRPr>
          </a:p>
          <a:p>
            <a:pPr indent="0" lvl="0" marL="0" rtl="0" algn="l">
              <a:spcBef>
                <a:spcPts val="0"/>
              </a:spcBef>
              <a:spcAft>
                <a:spcPts val="0"/>
              </a:spcAft>
              <a:buNone/>
            </a:pPr>
            <a:r>
              <a:t/>
            </a:r>
            <a:endParaRPr sz="2800">
              <a:solidFill>
                <a:schemeClr val="dk1"/>
              </a:solidFill>
            </a:endParaRPr>
          </a:p>
          <a:p>
            <a:pPr indent="0" lvl="0" marL="0" rtl="0" algn="l">
              <a:spcBef>
                <a:spcPts val="0"/>
              </a:spcBef>
              <a:spcAft>
                <a:spcPts val="0"/>
              </a:spcAft>
              <a:buNone/>
            </a:pPr>
            <a:r>
              <a:rPr lang="en" sz="1600" u="sng">
                <a:solidFill>
                  <a:srgbClr val="4764CA"/>
                </a:solidFill>
                <a:latin typeface="Roboto"/>
                <a:ea typeface="Roboto"/>
                <a:cs typeface="Roboto"/>
                <a:sym typeface="Roboto"/>
                <a:hlinkClick r:id="rId3">
                  <a:extLst>
                    <a:ext uri="{A12FA001-AC4F-418D-AE19-62706E023703}">
                      <ahyp:hlinkClr val="tx"/>
                    </a:ext>
                  </a:extLst>
                </a:hlinkClick>
              </a:rPr>
              <a:t>https://energyconfidence.co.uk/product/green-homes-grant-group-advice/</a:t>
            </a:r>
            <a:r>
              <a:rPr lang="en" sz="1600">
                <a:solidFill>
                  <a:srgbClr val="4764CA"/>
                </a:solidFill>
                <a:latin typeface="Roboto"/>
                <a:ea typeface="Roboto"/>
                <a:cs typeface="Roboto"/>
                <a:sym typeface="Roboto"/>
              </a:rPr>
              <a:t> </a:t>
            </a:r>
            <a:endParaRPr>
              <a:solidFill>
                <a:srgbClr val="4764CA"/>
              </a:solidFill>
              <a:latin typeface="Roboto"/>
              <a:ea typeface="Roboto"/>
              <a:cs typeface="Roboto"/>
              <a:sym typeface="Roboto"/>
            </a:endParaRPr>
          </a:p>
        </p:txBody>
      </p:sp>
      <p:pic>
        <p:nvPicPr>
          <p:cNvPr id="537" name="Google Shape;537;p76"/>
          <p:cNvPicPr preferRelativeResize="0"/>
          <p:nvPr/>
        </p:nvPicPr>
        <p:blipFill>
          <a:blip r:embed="rId4">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7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6A3D"/>
                </a:solidFill>
                <a:latin typeface="Montserrat"/>
                <a:ea typeface="Montserrat"/>
                <a:cs typeface="Montserrat"/>
                <a:sym typeface="Montserrat"/>
              </a:rPr>
              <a:t>Questions?</a:t>
            </a:r>
            <a:endParaRPr>
              <a:solidFill>
                <a:srgbClr val="226A3D"/>
              </a:solidFill>
              <a:latin typeface="Montserrat"/>
              <a:ea typeface="Montserrat"/>
              <a:cs typeface="Montserrat"/>
              <a:sym typeface="Montserrat"/>
            </a:endParaRPr>
          </a:p>
        </p:txBody>
      </p:sp>
      <p:pic>
        <p:nvPicPr>
          <p:cNvPr id="543" name="Google Shape;543;p77"/>
          <p:cNvPicPr preferRelativeResize="0"/>
          <p:nvPr/>
        </p:nvPicPr>
        <p:blipFill>
          <a:blip r:embed="rId3">
            <a:alphaModFix/>
          </a:blip>
          <a:stretch>
            <a:fillRect/>
          </a:stretch>
        </p:blipFill>
        <p:spPr>
          <a:xfrm>
            <a:off x="5677825" y="3822500"/>
            <a:ext cx="3283500" cy="12313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78"/>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226A3D"/>
                </a:solidFill>
                <a:latin typeface="Montserrat"/>
                <a:ea typeface="Montserrat"/>
                <a:cs typeface="Montserrat"/>
                <a:sym typeface="Montserrat"/>
              </a:rPr>
              <a:t>Thank you for attending</a:t>
            </a:r>
            <a:endParaRPr>
              <a:solidFill>
                <a:srgbClr val="226A3D"/>
              </a:solidFill>
              <a:latin typeface="Montserrat"/>
              <a:ea typeface="Montserrat"/>
              <a:cs typeface="Montserrat"/>
              <a:sym typeface="Montserrat"/>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sz="1600"/>
          </a:p>
        </p:txBody>
      </p:sp>
      <p:pic>
        <p:nvPicPr>
          <p:cNvPr id="549" name="Google Shape;549;p78"/>
          <p:cNvPicPr preferRelativeResize="0"/>
          <p:nvPr/>
        </p:nvPicPr>
        <p:blipFill>
          <a:blip r:embed="rId3">
            <a:alphaModFix/>
          </a:blip>
          <a:stretch>
            <a:fillRect/>
          </a:stretch>
        </p:blipFill>
        <p:spPr>
          <a:xfrm>
            <a:off x="5677825" y="3822500"/>
            <a:ext cx="3283500" cy="1231325"/>
          </a:xfrm>
          <a:prstGeom prst="rect">
            <a:avLst/>
          </a:prstGeom>
          <a:noFill/>
          <a:ln>
            <a:noFill/>
          </a:ln>
        </p:spPr>
      </p:pic>
      <p:sp>
        <p:nvSpPr>
          <p:cNvPr id="550" name="Google Shape;550;p78"/>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200" u="sng">
                <a:solidFill>
                  <a:srgbClr val="4764CA"/>
                </a:solidFill>
                <a:latin typeface="Open Sans"/>
                <a:ea typeface="Open Sans"/>
                <a:cs typeface="Open Sans"/>
                <a:sym typeface="Open Sans"/>
                <a:hlinkClick r:id="rId4">
                  <a:extLst>
                    <a:ext uri="{A12FA001-AC4F-418D-AE19-62706E023703}">
                      <ahyp:hlinkClr val="tx"/>
                    </a:ext>
                  </a:extLst>
                </a:hlinkClick>
              </a:rPr>
              <a:t>www.energyconfidence.co.uk/</a:t>
            </a:r>
            <a:endParaRPr sz="300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54" name="Shape 554"/>
        <p:cNvGrpSpPr/>
        <p:nvPr/>
      </p:nvGrpSpPr>
      <p:grpSpPr>
        <a:xfrm>
          <a:off x="0" y="0"/>
          <a:ext cx="0" cy="0"/>
          <a:chOff x="0" y="0"/>
          <a:chExt cx="0" cy="0"/>
        </a:xfrm>
      </p:grpSpPr>
      <p:sp>
        <p:nvSpPr>
          <p:cNvPr id="555" name="Google Shape;555;p7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Possible questions</a:t>
            </a:r>
            <a:endParaRPr/>
          </a:p>
        </p:txBody>
      </p:sp>
      <p:sp>
        <p:nvSpPr>
          <p:cNvPr id="556" name="Google Shape;556;p7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Fuel poverty</a:t>
            </a:r>
            <a:endParaRPr/>
          </a:p>
          <a:p>
            <a:pPr indent="0" lvl="0" marL="0" rtl="0" algn="l">
              <a:spcBef>
                <a:spcPts val="1600"/>
              </a:spcBef>
              <a:spcAft>
                <a:spcPts val="0"/>
              </a:spcAft>
              <a:buNone/>
            </a:pPr>
            <a:r>
              <a:rPr lang="en"/>
              <a:t>PV</a:t>
            </a:r>
            <a:endParaRPr/>
          </a:p>
          <a:p>
            <a:pPr indent="0" lvl="0" marL="0" rtl="0" algn="l">
              <a:spcBef>
                <a:spcPts val="1600"/>
              </a:spcBef>
              <a:spcAft>
                <a:spcPts val="0"/>
              </a:spcAft>
              <a:buNone/>
            </a:pPr>
            <a:r>
              <a:rPr lang="en"/>
              <a:t>Existing PV with batteries </a:t>
            </a:r>
            <a:endParaRPr/>
          </a:p>
          <a:p>
            <a:pPr indent="0" lvl="0" marL="0" rtl="0" algn="l">
              <a:spcBef>
                <a:spcPts val="1600"/>
              </a:spcBef>
              <a:spcAft>
                <a:spcPts val="0"/>
              </a:spcAft>
              <a:buNone/>
            </a:pPr>
            <a:r>
              <a:rPr lang="en"/>
              <a:t>Alternative insulation materials </a:t>
            </a:r>
            <a:endParaRPr/>
          </a:p>
          <a:p>
            <a:pPr indent="0" lvl="0" marL="0" rtl="0" algn="l">
              <a:spcBef>
                <a:spcPts val="1600"/>
              </a:spcBef>
              <a:spcAft>
                <a:spcPts val="1600"/>
              </a:spcAft>
              <a:buNone/>
            </a:pPr>
            <a:r>
              <a:t/>
            </a:r>
            <a:endParaRPr/>
          </a:p>
        </p:txBody>
      </p:sp>
      <p:sp>
        <p:nvSpPr>
          <p:cNvPr id="557" name="Google Shape;557;p7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226A3D"/>
                </a:solidFill>
                <a:latin typeface="Montserrat"/>
                <a:ea typeface="Montserrat"/>
                <a:cs typeface="Montserrat"/>
                <a:sym typeface="Montserrat"/>
              </a:rPr>
              <a:t>The energy saving hierarchy</a:t>
            </a:r>
            <a:endParaRPr sz="2400">
              <a:solidFill>
                <a:srgbClr val="226A3D"/>
              </a:solidFill>
              <a:latin typeface="Montserrat"/>
              <a:ea typeface="Montserrat"/>
              <a:cs typeface="Montserrat"/>
              <a:sym typeface="Montserrat"/>
            </a:endParaRPr>
          </a:p>
        </p:txBody>
      </p:sp>
      <p:pic>
        <p:nvPicPr>
          <p:cNvPr id="95" name="Google Shape;95;p19"/>
          <p:cNvPicPr preferRelativeResize="0"/>
          <p:nvPr/>
        </p:nvPicPr>
        <p:blipFill>
          <a:blip r:embed="rId3">
            <a:alphaModFix/>
          </a:blip>
          <a:stretch>
            <a:fillRect/>
          </a:stretch>
        </p:blipFill>
        <p:spPr>
          <a:xfrm>
            <a:off x="2611725" y="1198225"/>
            <a:ext cx="4347420" cy="3820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20"/>
          <p:cNvPicPr preferRelativeResize="0"/>
          <p:nvPr/>
        </p:nvPicPr>
        <p:blipFill>
          <a:blip r:embed="rId3">
            <a:alphaModFix/>
          </a:blip>
          <a:stretch>
            <a:fillRect/>
          </a:stretch>
        </p:blipFill>
        <p:spPr>
          <a:xfrm>
            <a:off x="-140425" y="-952500"/>
            <a:ext cx="9436825" cy="6291225"/>
          </a:xfrm>
          <a:prstGeom prst="rect">
            <a:avLst/>
          </a:prstGeom>
          <a:noFill/>
          <a:ln>
            <a:noFill/>
          </a:ln>
        </p:spPr>
      </p:pic>
      <p:sp>
        <p:nvSpPr>
          <p:cNvPr id="101" name="Google Shape;101;p20"/>
          <p:cNvSpPr txBox="1"/>
          <p:nvPr/>
        </p:nvSpPr>
        <p:spPr>
          <a:xfrm>
            <a:off x="5733850" y="4835225"/>
            <a:ext cx="5040300" cy="31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https://pl.wikipedia.org/wiki/User:Radomil</a:t>
            </a:r>
            <a:endParaRPr/>
          </a:p>
        </p:txBody>
      </p:sp>
      <p:sp>
        <p:nvSpPr>
          <p:cNvPr id="102" name="Google Shape;102;p20"/>
          <p:cNvSpPr txBox="1"/>
          <p:nvPr/>
        </p:nvSpPr>
        <p:spPr>
          <a:xfrm>
            <a:off x="0" y="3741700"/>
            <a:ext cx="5256300" cy="4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FFFF"/>
                </a:solidFill>
                <a:latin typeface="Roboto"/>
                <a:ea typeface="Roboto"/>
                <a:cs typeface="Roboto"/>
                <a:sym typeface="Roboto"/>
              </a:rPr>
              <a:t>Loft insulation </a:t>
            </a:r>
            <a:endParaRPr b="1" sz="1700">
              <a:solidFill>
                <a:srgbClr val="FFFFFF"/>
              </a:solidFill>
              <a:latin typeface="Roboto"/>
              <a:ea typeface="Roboto"/>
              <a:cs typeface="Roboto"/>
              <a:sym typeface="Roboto"/>
            </a:endParaRPr>
          </a:p>
          <a:p>
            <a:pPr indent="0" lvl="0" marL="0" rtl="0" algn="l">
              <a:spcBef>
                <a:spcPts val="0"/>
              </a:spcBef>
              <a:spcAft>
                <a:spcPts val="0"/>
              </a:spcAft>
              <a:buNone/>
            </a:pPr>
            <a:r>
              <a:rPr b="1" lang="en" sz="1700">
                <a:solidFill>
                  <a:srgbClr val="FFFFFF"/>
                </a:solidFill>
                <a:latin typeface="Roboto"/>
                <a:ea typeface="Roboto"/>
                <a:cs typeface="Roboto"/>
                <a:sym typeface="Roboto"/>
              </a:rPr>
              <a:t>- don’t forget the loft hatch pillow</a:t>
            </a:r>
            <a:endParaRPr b="1" sz="1700">
              <a:solidFill>
                <a:srgbClr val="FFFFFF"/>
              </a:solidFill>
              <a:latin typeface="Roboto"/>
              <a:ea typeface="Roboto"/>
              <a:cs typeface="Roboto"/>
              <a:sym typeface="Roboto"/>
            </a:endParaRPr>
          </a:p>
          <a:p>
            <a:pPr indent="0" lvl="0" marL="0" rtl="0" algn="l">
              <a:spcBef>
                <a:spcPts val="0"/>
              </a:spcBef>
              <a:spcAft>
                <a:spcPts val="0"/>
              </a:spcAft>
              <a:buNone/>
            </a:pPr>
            <a:r>
              <a:rPr b="1" lang="en" sz="1700">
                <a:solidFill>
                  <a:srgbClr val="FFFFFF"/>
                </a:solidFill>
                <a:latin typeface="Roboto"/>
                <a:ea typeface="Roboto"/>
                <a:cs typeface="Roboto"/>
                <a:sym typeface="Roboto"/>
              </a:rPr>
              <a:t>- make sure the installer doesn’t leave gaps including around the eaves</a:t>
            </a:r>
            <a:endParaRPr b="1" sz="1700">
              <a:solidFill>
                <a:srgbClr val="FFFFFF"/>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21"/>
          <p:cNvPicPr preferRelativeResize="0"/>
          <p:nvPr/>
        </p:nvPicPr>
        <p:blipFill>
          <a:blip r:embed="rId3">
            <a:alphaModFix/>
          </a:blip>
          <a:stretch>
            <a:fillRect/>
          </a:stretch>
        </p:blipFill>
        <p:spPr>
          <a:xfrm>
            <a:off x="-196625" y="-1003300"/>
            <a:ext cx="9340626" cy="6227076"/>
          </a:xfrm>
          <a:prstGeom prst="rect">
            <a:avLst/>
          </a:prstGeom>
          <a:noFill/>
          <a:ln>
            <a:noFill/>
          </a:ln>
        </p:spPr>
      </p:pic>
      <p:sp>
        <p:nvSpPr>
          <p:cNvPr id="108" name="Google Shape;108;p21"/>
          <p:cNvSpPr txBox="1"/>
          <p:nvPr/>
        </p:nvSpPr>
        <p:spPr>
          <a:xfrm>
            <a:off x="0" y="4749725"/>
            <a:ext cx="4131900" cy="290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http://freestocktextures.com/texture/id/690</a:t>
            </a:r>
            <a:endParaRPr>
              <a:solidFill>
                <a:srgbClr val="FFFFFF"/>
              </a:solidFill>
            </a:endParaRPr>
          </a:p>
        </p:txBody>
      </p:sp>
      <p:sp>
        <p:nvSpPr>
          <p:cNvPr id="109" name="Google Shape;109;p21"/>
          <p:cNvSpPr txBox="1"/>
          <p:nvPr/>
        </p:nvSpPr>
        <p:spPr>
          <a:xfrm>
            <a:off x="133550" y="150300"/>
            <a:ext cx="3738300" cy="4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FFFF"/>
                </a:solidFill>
                <a:latin typeface="Montserrat"/>
                <a:ea typeface="Montserrat"/>
                <a:cs typeface="Montserrat"/>
                <a:sym typeface="Montserrat"/>
              </a:rPr>
              <a:t>Solid wall brick pattern</a:t>
            </a:r>
            <a:endParaRPr b="1" sz="1700">
              <a:solidFill>
                <a:srgbClr val="FFFFFF"/>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